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2"/>
  </p:notesMasterIdLst>
  <p:sldIdLst>
    <p:sldId id="271" r:id="rId2"/>
    <p:sldId id="274" r:id="rId3"/>
    <p:sldId id="275" r:id="rId4"/>
    <p:sldId id="276" r:id="rId5"/>
    <p:sldId id="277" r:id="rId6"/>
    <p:sldId id="278" r:id="rId7"/>
    <p:sldId id="279" r:id="rId8"/>
    <p:sldId id="280" r:id="rId9"/>
    <p:sldId id="281" r:id="rId10"/>
    <p:sldId id="282" r:id="rId11"/>
    <p:sldId id="283" r:id="rId12"/>
    <p:sldId id="284" r:id="rId13"/>
    <p:sldId id="287" r:id="rId14"/>
    <p:sldId id="286" r:id="rId15"/>
    <p:sldId id="258"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259" r:id="rId29"/>
    <p:sldId id="300"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9" r:id="rId43"/>
    <p:sldId id="314" r:id="rId44"/>
    <p:sldId id="315" r:id="rId45"/>
    <p:sldId id="316" r:id="rId46"/>
    <p:sldId id="317" r:id="rId47"/>
    <p:sldId id="318"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4" r:id="rId62"/>
    <p:sldId id="335" r:id="rId63"/>
    <p:sldId id="336" r:id="rId64"/>
    <p:sldId id="337" r:id="rId65"/>
    <p:sldId id="338" r:id="rId66"/>
    <p:sldId id="339" r:id="rId67"/>
    <p:sldId id="340" r:id="rId68"/>
    <p:sldId id="341" r:id="rId69"/>
    <p:sldId id="342" r:id="rId70"/>
    <p:sldId id="343" r:id="rId71"/>
    <p:sldId id="344" r:id="rId72"/>
    <p:sldId id="345" r:id="rId73"/>
    <p:sldId id="256" r:id="rId74"/>
    <p:sldId id="257" r:id="rId75"/>
    <p:sldId id="350" r:id="rId76"/>
    <p:sldId id="351" r:id="rId77"/>
    <p:sldId id="352" r:id="rId78"/>
    <p:sldId id="354" r:id="rId79"/>
    <p:sldId id="353" r:id="rId80"/>
    <p:sldId id="301" r:id="rId81"/>
    <p:sldId id="355" r:id="rId82"/>
    <p:sldId id="356" r:id="rId83"/>
    <p:sldId id="357" r:id="rId84"/>
    <p:sldId id="361" r:id="rId85"/>
    <p:sldId id="362" r:id="rId86"/>
    <p:sldId id="360" r:id="rId87"/>
    <p:sldId id="363" r:id="rId88"/>
    <p:sldId id="364" r:id="rId89"/>
    <p:sldId id="365" r:id="rId90"/>
    <p:sldId id="265" r:id="rId91"/>
  </p:sldIdLst>
  <p:sldSz cx="18288000" cy="10287000"/>
  <p:notesSz cx="6858000" cy="9144000"/>
  <p:embeddedFontLst>
    <p:embeddedFont>
      <p:font typeface="29LT Bukra Bold" panose="000B0903020204020204" pitchFamily="34" charset="-78"/>
      <p:bold r:id="rId93"/>
    </p:embeddedFont>
    <p:embeddedFont>
      <p:font typeface="29LT Bukra Bold Italic" panose="000B0903020204020204" pitchFamily="34" charset="-78"/>
      <p:boldItalic r:id="rId94"/>
    </p:embeddedFont>
    <p:embeddedFont>
      <p:font typeface="Abadi" panose="020B0604020104020204" pitchFamily="34" charset="0"/>
      <p:regular r:id="rId95"/>
    </p:embeddedFont>
    <p:embeddedFont>
      <p:font typeface="Calibri" panose="020F0502020204030204" pitchFamily="34" charset="0"/>
      <p:regular r:id="rId96"/>
      <p:bold r:id="rId97"/>
      <p:italic r:id="rId98"/>
      <p:boldItalic r:id="rId99"/>
    </p:embeddedFont>
    <p:embeddedFont>
      <p:font typeface="Co Text Arabic Bold" panose="020B0803060202020204" pitchFamily="34" charset="-78"/>
      <p:bold r:id="rId100"/>
    </p:embeddedFont>
    <p:embeddedFont>
      <p:font typeface="Open Sans Extra Bold" panose="020B0604020202020204" charset="0"/>
      <p:regular r:id="rId101"/>
    </p:embeddedFont>
    <p:embeddedFont>
      <p:font typeface="Poppins" panose="00000500000000000000" pitchFamily="2" charset="0"/>
      <p:regular r:id="rId102"/>
      <p:bold r:id="rId103"/>
      <p:italic r:id="rId104"/>
      <p:boldItalic r:id="rId105"/>
    </p:embeddedFont>
    <p:embeddedFont>
      <p:font typeface="Poppins ExtraBold" panose="00000900000000000000" pitchFamily="2" charset="0"/>
      <p:bold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A0DC"/>
    <a:srgbClr val="145DA0"/>
    <a:srgbClr val="122A48"/>
    <a:srgbClr val="4ACAFE"/>
    <a:srgbClr val="0F72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p:scale>
          <a:sx n="33" d="100"/>
          <a:sy n="33" d="100"/>
        </p:scale>
        <p:origin x="1733" y="7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1.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0A94A-A1A1-41A0-8597-B33AF3E4C518}"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B576A-FDFA-4D1D-8568-00B4B9428662}" type="slidenum">
              <a:rPr lang="en-US" smtClean="0"/>
              <a:t>‹#›</a:t>
            </a:fld>
            <a:endParaRPr lang="en-US"/>
          </a:p>
        </p:txBody>
      </p:sp>
    </p:spTree>
    <p:extLst>
      <p:ext uri="{BB962C8B-B14F-4D97-AF65-F5344CB8AC3E}">
        <p14:creationId xmlns:p14="http://schemas.microsoft.com/office/powerpoint/2010/main" val="3402766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5</a:t>
            </a:fld>
            <a:endParaRPr lang="en-US"/>
          </a:p>
        </p:txBody>
      </p:sp>
    </p:spTree>
    <p:extLst>
      <p:ext uri="{BB962C8B-B14F-4D97-AF65-F5344CB8AC3E}">
        <p14:creationId xmlns:p14="http://schemas.microsoft.com/office/powerpoint/2010/main" val="254681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14</a:t>
            </a:fld>
            <a:endParaRPr lang="en-US"/>
          </a:p>
        </p:txBody>
      </p:sp>
    </p:spTree>
    <p:extLst>
      <p:ext uri="{BB962C8B-B14F-4D97-AF65-F5344CB8AC3E}">
        <p14:creationId xmlns:p14="http://schemas.microsoft.com/office/powerpoint/2010/main" val="1455502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 </a:t>
            </a:r>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26</a:t>
            </a:fld>
            <a:endParaRPr lang="en-US"/>
          </a:p>
        </p:txBody>
      </p:sp>
    </p:spTree>
    <p:extLst>
      <p:ext uri="{BB962C8B-B14F-4D97-AF65-F5344CB8AC3E}">
        <p14:creationId xmlns:p14="http://schemas.microsoft.com/office/powerpoint/2010/main" val="1271415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27</a:t>
            </a:fld>
            <a:endParaRPr lang="en-US"/>
          </a:p>
        </p:txBody>
      </p:sp>
    </p:spTree>
    <p:extLst>
      <p:ext uri="{BB962C8B-B14F-4D97-AF65-F5344CB8AC3E}">
        <p14:creationId xmlns:p14="http://schemas.microsoft.com/office/powerpoint/2010/main" val="2786890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80</a:t>
            </a:fld>
            <a:endParaRPr lang="en-US"/>
          </a:p>
        </p:txBody>
      </p:sp>
    </p:spTree>
    <p:extLst>
      <p:ext uri="{BB962C8B-B14F-4D97-AF65-F5344CB8AC3E}">
        <p14:creationId xmlns:p14="http://schemas.microsoft.com/office/powerpoint/2010/main" val="4180260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6</a:t>
            </a:fld>
            <a:endParaRPr lang="en-US"/>
          </a:p>
        </p:txBody>
      </p:sp>
    </p:spTree>
    <p:extLst>
      <p:ext uri="{BB962C8B-B14F-4D97-AF65-F5344CB8AC3E}">
        <p14:creationId xmlns:p14="http://schemas.microsoft.com/office/powerpoint/2010/main" val="2585607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7</a:t>
            </a:fld>
            <a:endParaRPr lang="en-US"/>
          </a:p>
        </p:txBody>
      </p:sp>
    </p:spTree>
    <p:extLst>
      <p:ext uri="{BB962C8B-B14F-4D97-AF65-F5344CB8AC3E}">
        <p14:creationId xmlns:p14="http://schemas.microsoft.com/office/powerpoint/2010/main" val="431129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8</a:t>
            </a:fld>
            <a:endParaRPr lang="en-US"/>
          </a:p>
        </p:txBody>
      </p:sp>
    </p:spTree>
    <p:extLst>
      <p:ext uri="{BB962C8B-B14F-4D97-AF65-F5344CB8AC3E}">
        <p14:creationId xmlns:p14="http://schemas.microsoft.com/office/powerpoint/2010/main" val="173354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9</a:t>
            </a:fld>
            <a:endParaRPr lang="en-US"/>
          </a:p>
        </p:txBody>
      </p:sp>
    </p:spTree>
    <p:extLst>
      <p:ext uri="{BB962C8B-B14F-4D97-AF65-F5344CB8AC3E}">
        <p14:creationId xmlns:p14="http://schemas.microsoft.com/office/powerpoint/2010/main" val="425928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10</a:t>
            </a:fld>
            <a:endParaRPr lang="en-US"/>
          </a:p>
        </p:txBody>
      </p:sp>
    </p:spTree>
    <p:extLst>
      <p:ext uri="{BB962C8B-B14F-4D97-AF65-F5344CB8AC3E}">
        <p14:creationId xmlns:p14="http://schemas.microsoft.com/office/powerpoint/2010/main" val="2899970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11</a:t>
            </a:fld>
            <a:endParaRPr lang="en-US"/>
          </a:p>
        </p:txBody>
      </p:sp>
    </p:spTree>
    <p:extLst>
      <p:ext uri="{BB962C8B-B14F-4D97-AF65-F5344CB8AC3E}">
        <p14:creationId xmlns:p14="http://schemas.microsoft.com/office/powerpoint/2010/main" val="2635187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12</a:t>
            </a:fld>
            <a:endParaRPr lang="en-US"/>
          </a:p>
        </p:txBody>
      </p:sp>
    </p:spTree>
    <p:extLst>
      <p:ext uri="{BB962C8B-B14F-4D97-AF65-F5344CB8AC3E}">
        <p14:creationId xmlns:p14="http://schemas.microsoft.com/office/powerpoint/2010/main" val="4186912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FB576A-FDFA-4D1D-8568-00B4B9428662}" type="slidenum">
              <a:rPr lang="en-US" smtClean="0"/>
              <a:t>13</a:t>
            </a:fld>
            <a:endParaRPr lang="en-US"/>
          </a:p>
        </p:txBody>
      </p:sp>
    </p:spTree>
    <p:extLst>
      <p:ext uri="{BB962C8B-B14F-4D97-AF65-F5344CB8AC3E}">
        <p14:creationId xmlns:p14="http://schemas.microsoft.com/office/powerpoint/2010/main" val="194816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62B6F90-5AD7-54F3-387C-D9402812F431}"/>
              </a:ext>
            </a:extLst>
          </p:cNvPr>
          <p:cNvSpPr>
            <a:spLocks noGrp="1"/>
          </p:cNvSpPr>
          <p:nvPr>
            <p:ph type="pic" sz="quarter" idx="12"/>
          </p:nvPr>
        </p:nvSpPr>
        <p:spPr>
          <a:xfrm>
            <a:off x="16426148"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9" name="Picture Placeholder 18">
            <a:extLst>
              <a:ext uri="{FF2B5EF4-FFF2-40B4-BE49-F238E27FC236}">
                <a16:creationId xmlns:a16="http://schemas.microsoft.com/office/drawing/2014/main" id="{44886A18-7760-C850-681E-9CBBF8A68563}"/>
              </a:ext>
            </a:extLst>
          </p:cNvPr>
          <p:cNvSpPr>
            <a:spLocks noGrp="1"/>
          </p:cNvSpPr>
          <p:nvPr>
            <p:ph type="pic" sz="quarter" idx="13"/>
          </p:nvPr>
        </p:nvSpPr>
        <p:spPr>
          <a:xfrm>
            <a:off x="19599005"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0" name="Picture Placeholder 19">
            <a:extLst>
              <a:ext uri="{FF2B5EF4-FFF2-40B4-BE49-F238E27FC236}">
                <a16:creationId xmlns:a16="http://schemas.microsoft.com/office/drawing/2014/main" id="{58E504AD-824B-6E1B-5BFC-C60A0323D151}"/>
              </a:ext>
            </a:extLst>
          </p:cNvPr>
          <p:cNvSpPr>
            <a:spLocks noGrp="1"/>
          </p:cNvSpPr>
          <p:nvPr>
            <p:ph type="pic" sz="quarter" idx="14"/>
          </p:nvPr>
        </p:nvSpPr>
        <p:spPr>
          <a:xfrm>
            <a:off x="22771862"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7" name="Picture Placeholder 16">
            <a:extLst>
              <a:ext uri="{FF2B5EF4-FFF2-40B4-BE49-F238E27FC236}">
                <a16:creationId xmlns:a16="http://schemas.microsoft.com/office/drawing/2014/main" id="{B7D101B5-DB8E-B851-7495-16C5CC7F78A9}"/>
              </a:ext>
            </a:extLst>
          </p:cNvPr>
          <p:cNvSpPr>
            <a:spLocks noGrp="1"/>
          </p:cNvSpPr>
          <p:nvPr>
            <p:ph type="pic" sz="quarter" idx="11"/>
          </p:nvPr>
        </p:nvSpPr>
        <p:spPr>
          <a:xfrm>
            <a:off x="13253291"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5" name="Picture Placeholder 14">
            <a:extLst>
              <a:ext uri="{FF2B5EF4-FFF2-40B4-BE49-F238E27FC236}">
                <a16:creationId xmlns:a16="http://schemas.microsoft.com/office/drawing/2014/main" id="{B7907124-640C-6B92-7A9F-CF48C33C927A}"/>
              </a:ext>
            </a:extLst>
          </p:cNvPr>
          <p:cNvSpPr>
            <a:spLocks noGrp="1"/>
          </p:cNvSpPr>
          <p:nvPr>
            <p:ph type="pic" sz="quarter" idx="10"/>
          </p:nvPr>
        </p:nvSpPr>
        <p:spPr>
          <a:xfrm>
            <a:off x="9144002" y="1850834"/>
            <a:ext cx="3795311" cy="5122844"/>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3398316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tent with Cap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62B6F90-5AD7-54F3-387C-D9402812F431}"/>
              </a:ext>
            </a:extLst>
          </p:cNvPr>
          <p:cNvSpPr>
            <a:spLocks noGrp="1"/>
          </p:cNvSpPr>
          <p:nvPr>
            <p:ph type="pic" sz="quarter" idx="12"/>
          </p:nvPr>
        </p:nvSpPr>
        <p:spPr>
          <a:xfrm>
            <a:off x="16426148"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9" name="Picture Placeholder 18">
            <a:extLst>
              <a:ext uri="{FF2B5EF4-FFF2-40B4-BE49-F238E27FC236}">
                <a16:creationId xmlns:a16="http://schemas.microsoft.com/office/drawing/2014/main" id="{44886A18-7760-C850-681E-9CBBF8A68563}"/>
              </a:ext>
            </a:extLst>
          </p:cNvPr>
          <p:cNvSpPr>
            <a:spLocks noGrp="1"/>
          </p:cNvSpPr>
          <p:nvPr>
            <p:ph type="pic" sz="quarter" idx="13"/>
          </p:nvPr>
        </p:nvSpPr>
        <p:spPr>
          <a:xfrm>
            <a:off x="19599005"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0" name="Picture Placeholder 19">
            <a:extLst>
              <a:ext uri="{FF2B5EF4-FFF2-40B4-BE49-F238E27FC236}">
                <a16:creationId xmlns:a16="http://schemas.microsoft.com/office/drawing/2014/main" id="{58E504AD-824B-6E1B-5BFC-C60A0323D151}"/>
              </a:ext>
            </a:extLst>
          </p:cNvPr>
          <p:cNvSpPr>
            <a:spLocks noGrp="1"/>
          </p:cNvSpPr>
          <p:nvPr>
            <p:ph type="pic" sz="quarter" idx="14"/>
          </p:nvPr>
        </p:nvSpPr>
        <p:spPr>
          <a:xfrm>
            <a:off x="22771862"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7" name="Picture Placeholder 16">
            <a:extLst>
              <a:ext uri="{FF2B5EF4-FFF2-40B4-BE49-F238E27FC236}">
                <a16:creationId xmlns:a16="http://schemas.microsoft.com/office/drawing/2014/main" id="{B7D101B5-DB8E-B851-7495-16C5CC7F78A9}"/>
              </a:ext>
            </a:extLst>
          </p:cNvPr>
          <p:cNvSpPr>
            <a:spLocks noGrp="1"/>
          </p:cNvSpPr>
          <p:nvPr>
            <p:ph type="pic" sz="quarter" idx="11"/>
          </p:nvPr>
        </p:nvSpPr>
        <p:spPr>
          <a:xfrm>
            <a:off x="13253291"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5" name="Picture Placeholder 14">
            <a:extLst>
              <a:ext uri="{FF2B5EF4-FFF2-40B4-BE49-F238E27FC236}">
                <a16:creationId xmlns:a16="http://schemas.microsoft.com/office/drawing/2014/main" id="{B7907124-640C-6B92-7A9F-CF48C33C927A}"/>
              </a:ext>
            </a:extLst>
          </p:cNvPr>
          <p:cNvSpPr>
            <a:spLocks noGrp="1"/>
          </p:cNvSpPr>
          <p:nvPr>
            <p:ph type="pic" sz="quarter" idx="10"/>
          </p:nvPr>
        </p:nvSpPr>
        <p:spPr>
          <a:xfrm>
            <a:off x="9144002" y="1850834"/>
            <a:ext cx="3795311" cy="5122844"/>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4121729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62B6F90-5AD7-54F3-387C-D9402812F431}"/>
              </a:ext>
            </a:extLst>
          </p:cNvPr>
          <p:cNvSpPr>
            <a:spLocks noGrp="1"/>
          </p:cNvSpPr>
          <p:nvPr>
            <p:ph type="pic" sz="quarter" idx="12"/>
          </p:nvPr>
        </p:nvSpPr>
        <p:spPr>
          <a:xfrm>
            <a:off x="16426148"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9" name="Picture Placeholder 18">
            <a:extLst>
              <a:ext uri="{FF2B5EF4-FFF2-40B4-BE49-F238E27FC236}">
                <a16:creationId xmlns:a16="http://schemas.microsoft.com/office/drawing/2014/main" id="{44886A18-7760-C850-681E-9CBBF8A68563}"/>
              </a:ext>
            </a:extLst>
          </p:cNvPr>
          <p:cNvSpPr>
            <a:spLocks noGrp="1"/>
          </p:cNvSpPr>
          <p:nvPr>
            <p:ph type="pic" sz="quarter" idx="13"/>
          </p:nvPr>
        </p:nvSpPr>
        <p:spPr>
          <a:xfrm>
            <a:off x="19599005"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0" name="Picture Placeholder 19">
            <a:extLst>
              <a:ext uri="{FF2B5EF4-FFF2-40B4-BE49-F238E27FC236}">
                <a16:creationId xmlns:a16="http://schemas.microsoft.com/office/drawing/2014/main" id="{58E504AD-824B-6E1B-5BFC-C60A0323D151}"/>
              </a:ext>
            </a:extLst>
          </p:cNvPr>
          <p:cNvSpPr>
            <a:spLocks noGrp="1"/>
          </p:cNvSpPr>
          <p:nvPr>
            <p:ph type="pic" sz="quarter" idx="14"/>
          </p:nvPr>
        </p:nvSpPr>
        <p:spPr>
          <a:xfrm>
            <a:off x="22771862"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7" name="Picture Placeholder 16">
            <a:extLst>
              <a:ext uri="{FF2B5EF4-FFF2-40B4-BE49-F238E27FC236}">
                <a16:creationId xmlns:a16="http://schemas.microsoft.com/office/drawing/2014/main" id="{B7D101B5-DB8E-B851-7495-16C5CC7F78A9}"/>
              </a:ext>
            </a:extLst>
          </p:cNvPr>
          <p:cNvSpPr>
            <a:spLocks noGrp="1"/>
          </p:cNvSpPr>
          <p:nvPr>
            <p:ph type="pic" sz="quarter" idx="11"/>
          </p:nvPr>
        </p:nvSpPr>
        <p:spPr>
          <a:xfrm>
            <a:off x="13253291"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5" name="Picture Placeholder 14">
            <a:extLst>
              <a:ext uri="{FF2B5EF4-FFF2-40B4-BE49-F238E27FC236}">
                <a16:creationId xmlns:a16="http://schemas.microsoft.com/office/drawing/2014/main" id="{B7907124-640C-6B92-7A9F-CF48C33C927A}"/>
              </a:ext>
            </a:extLst>
          </p:cNvPr>
          <p:cNvSpPr>
            <a:spLocks noGrp="1"/>
          </p:cNvSpPr>
          <p:nvPr>
            <p:ph type="pic" sz="quarter" idx="10"/>
          </p:nvPr>
        </p:nvSpPr>
        <p:spPr>
          <a:xfrm>
            <a:off x="9144002" y="1850834"/>
            <a:ext cx="3795311" cy="5122844"/>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1199455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tent with Cap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62B6F90-5AD7-54F3-387C-D9402812F431}"/>
              </a:ext>
            </a:extLst>
          </p:cNvPr>
          <p:cNvSpPr>
            <a:spLocks noGrp="1"/>
          </p:cNvSpPr>
          <p:nvPr>
            <p:ph type="pic" sz="quarter" idx="12"/>
          </p:nvPr>
        </p:nvSpPr>
        <p:spPr>
          <a:xfrm>
            <a:off x="16426148"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9" name="Picture Placeholder 18">
            <a:extLst>
              <a:ext uri="{FF2B5EF4-FFF2-40B4-BE49-F238E27FC236}">
                <a16:creationId xmlns:a16="http://schemas.microsoft.com/office/drawing/2014/main" id="{44886A18-7760-C850-681E-9CBBF8A68563}"/>
              </a:ext>
            </a:extLst>
          </p:cNvPr>
          <p:cNvSpPr>
            <a:spLocks noGrp="1"/>
          </p:cNvSpPr>
          <p:nvPr>
            <p:ph type="pic" sz="quarter" idx="13"/>
          </p:nvPr>
        </p:nvSpPr>
        <p:spPr>
          <a:xfrm>
            <a:off x="19599005"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0" name="Picture Placeholder 19">
            <a:extLst>
              <a:ext uri="{FF2B5EF4-FFF2-40B4-BE49-F238E27FC236}">
                <a16:creationId xmlns:a16="http://schemas.microsoft.com/office/drawing/2014/main" id="{58E504AD-824B-6E1B-5BFC-C60A0323D151}"/>
              </a:ext>
            </a:extLst>
          </p:cNvPr>
          <p:cNvSpPr>
            <a:spLocks noGrp="1"/>
          </p:cNvSpPr>
          <p:nvPr>
            <p:ph type="pic" sz="quarter" idx="14"/>
          </p:nvPr>
        </p:nvSpPr>
        <p:spPr>
          <a:xfrm>
            <a:off x="22771862"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7" name="Picture Placeholder 16">
            <a:extLst>
              <a:ext uri="{FF2B5EF4-FFF2-40B4-BE49-F238E27FC236}">
                <a16:creationId xmlns:a16="http://schemas.microsoft.com/office/drawing/2014/main" id="{B7D101B5-DB8E-B851-7495-16C5CC7F78A9}"/>
              </a:ext>
            </a:extLst>
          </p:cNvPr>
          <p:cNvSpPr>
            <a:spLocks noGrp="1"/>
          </p:cNvSpPr>
          <p:nvPr>
            <p:ph type="pic" sz="quarter" idx="11"/>
          </p:nvPr>
        </p:nvSpPr>
        <p:spPr>
          <a:xfrm>
            <a:off x="13253291"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5" name="Picture Placeholder 14">
            <a:extLst>
              <a:ext uri="{FF2B5EF4-FFF2-40B4-BE49-F238E27FC236}">
                <a16:creationId xmlns:a16="http://schemas.microsoft.com/office/drawing/2014/main" id="{B7907124-640C-6B92-7A9F-CF48C33C927A}"/>
              </a:ext>
            </a:extLst>
          </p:cNvPr>
          <p:cNvSpPr>
            <a:spLocks noGrp="1"/>
          </p:cNvSpPr>
          <p:nvPr>
            <p:ph type="pic" sz="quarter" idx="10"/>
          </p:nvPr>
        </p:nvSpPr>
        <p:spPr>
          <a:xfrm>
            <a:off x="9144002" y="1850834"/>
            <a:ext cx="3795311" cy="5122844"/>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3788289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Content with Cap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62B6F90-5AD7-54F3-387C-D9402812F431}"/>
              </a:ext>
            </a:extLst>
          </p:cNvPr>
          <p:cNvSpPr>
            <a:spLocks noGrp="1"/>
          </p:cNvSpPr>
          <p:nvPr>
            <p:ph type="pic" sz="quarter" idx="12"/>
          </p:nvPr>
        </p:nvSpPr>
        <p:spPr>
          <a:xfrm>
            <a:off x="16426148"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9" name="Picture Placeholder 18">
            <a:extLst>
              <a:ext uri="{FF2B5EF4-FFF2-40B4-BE49-F238E27FC236}">
                <a16:creationId xmlns:a16="http://schemas.microsoft.com/office/drawing/2014/main" id="{44886A18-7760-C850-681E-9CBBF8A68563}"/>
              </a:ext>
            </a:extLst>
          </p:cNvPr>
          <p:cNvSpPr>
            <a:spLocks noGrp="1"/>
          </p:cNvSpPr>
          <p:nvPr>
            <p:ph type="pic" sz="quarter" idx="13"/>
          </p:nvPr>
        </p:nvSpPr>
        <p:spPr>
          <a:xfrm>
            <a:off x="19599005"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20" name="Picture Placeholder 19">
            <a:extLst>
              <a:ext uri="{FF2B5EF4-FFF2-40B4-BE49-F238E27FC236}">
                <a16:creationId xmlns:a16="http://schemas.microsoft.com/office/drawing/2014/main" id="{58E504AD-824B-6E1B-5BFC-C60A0323D151}"/>
              </a:ext>
            </a:extLst>
          </p:cNvPr>
          <p:cNvSpPr>
            <a:spLocks noGrp="1"/>
          </p:cNvSpPr>
          <p:nvPr>
            <p:ph type="pic" sz="quarter" idx="14"/>
          </p:nvPr>
        </p:nvSpPr>
        <p:spPr>
          <a:xfrm>
            <a:off x="22771862"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7" name="Picture Placeholder 16">
            <a:extLst>
              <a:ext uri="{FF2B5EF4-FFF2-40B4-BE49-F238E27FC236}">
                <a16:creationId xmlns:a16="http://schemas.microsoft.com/office/drawing/2014/main" id="{B7D101B5-DB8E-B851-7495-16C5CC7F78A9}"/>
              </a:ext>
            </a:extLst>
          </p:cNvPr>
          <p:cNvSpPr>
            <a:spLocks noGrp="1"/>
          </p:cNvSpPr>
          <p:nvPr>
            <p:ph type="pic" sz="quarter" idx="11"/>
          </p:nvPr>
        </p:nvSpPr>
        <p:spPr>
          <a:xfrm>
            <a:off x="13253291" y="2842352"/>
            <a:ext cx="2858879" cy="313980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txBody>
          <a:bodyPr wrap="square">
            <a:noAutofit/>
          </a:bodyPr>
          <a:lstStyle/>
          <a:p>
            <a:endParaRPr lang="en-US"/>
          </a:p>
        </p:txBody>
      </p:sp>
      <p:sp>
        <p:nvSpPr>
          <p:cNvPr id="15" name="Picture Placeholder 14">
            <a:extLst>
              <a:ext uri="{FF2B5EF4-FFF2-40B4-BE49-F238E27FC236}">
                <a16:creationId xmlns:a16="http://schemas.microsoft.com/office/drawing/2014/main" id="{B7907124-640C-6B92-7A9F-CF48C33C927A}"/>
              </a:ext>
            </a:extLst>
          </p:cNvPr>
          <p:cNvSpPr>
            <a:spLocks noGrp="1"/>
          </p:cNvSpPr>
          <p:nvPr>
            <p:ph type="pic" sz="quarter" idx="10"/>
          </p:nvPr>
        </p:nvSpPr>
        <p:spPr>
          <a:xfrm>
            <a:off x="9144002" y="1850834"/>
            <a:ext cx="3795311" cy="5122844"/>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txBody>
          <a:bodyPr wrap="square">
            <a:noAutofit/>
          </a:bodyPr>
          <a:lstStyle/>
          <a:p>
            <a:endParaRPr lang="en-US"/>
          </a:p>
        </p:txBody>
      </p:sp>
    </p:spTree>
    <p:extLst>
      <p:ext uri="{BB962C8B-B14F-4D97-AF65-F5344CB8AC3E}">
        <p14:creationId xmlns:p14="http://schemas.microsoft.com/office/powerpoint/2010/main" val="3584739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70.png"/><Relationship Id="rId7" Type="http://schemas.openxmlformats.org/officeDocument/2006/relationships/slide" Target="slide75.xml"/><Relationship Id="rId2"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slide" Target="slide74.xml"/><Relationship Id="rId5" Type="http://schemas.openxmlformats.org/officeDocument/2006/relationships/slide" Target="slide73.xml"/><Relationship Id="rId4" Type="http://schemas.openxmlformats.org/officeDocument/2006/relationships/image" Target="../media/image71.png"/><Relationship Id="rId9" Type="http://schemas.openxmlformats.org/officeDocument/2006/relationships/slide" Target="slide77.xml"/></Relationships>
</file>

<file path=ppt/slides/_rels/slide7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 Target="slide74.xml"/><Relationship Id="rId7" Type="http://schemas.openxmlformats.org/officeDocument/2006/relationships/image" Target="../media/image69.png"/><Relationship Id="rId2" Type="http://schemas.openxmlformats.org/officeDocument/2006/relationships/slide" Target="slide73.xml"/><Relationship Id="rId1" Type="http://schemas.openxmlformats.org/officeDocument/2006/relationships/slideLayout" Target="../slideLayouts/slideLayout13.xml"/><Relationship Id="rId6" Type="http://schemas.openxmlformats.org/officeDocument/2006/relationships/slide" Target="slide77.xml"/><Relationship Id="rId5" Type="http://schemas.openxmlformats.org/officeDocument/2006/relationships/slide" Target="slide76.xml"/><Relationship Id="rId10" Type="http://schemas.openxmlformats.org/officeDocument/2006/relationships/image" Target="../media/image72.png"/><Relationship Id="rId4" Type="http://schemas.openxmlformats.org/officeDocument/2006/relationships/slide" Target="slide75.xml"/><Relationship Id="rId9" Type="http://schemas.openxmlformats.org/officeDocument/2006/relationships/image" Target="../media/image71.png"/></Relationships>
</file>

<file path=ppt/slides/_rels/slide7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 Target="slide74.xml"/><Relationship Id="rId7" Type="http://schemas.openxmlformats.org/officeDocument/2006/relationships/image" Target="../media/image69.png"/><Relationship Id="rId2" Type="http://schemas.openxmlformats.org/officeDocument/2006/relationships/slide" Target="slide73.xml"/><Relationship Id="rId1" Type="http://schemas.openxmlformats.org/officeDocument/2006/relationships/slideLayout" Target="../slideLayouts/slideLayout14.xml"/><Relationship Id="rId6" Type="http://schemas.openxmlformats.org/officeDocument/2006/relationships/slide" Target="slide77.xml"/><Relationship Id="rId11" Type="http://schemas.openxmlformats.org/officeDocument/2006/relationships/image" Target="../media/image73.png"/><Relationship Id="rId5" Type="http://schemas.openxmlformats.org/officeDocument/2006/relationships/slide" Target="slide76.xml"/><Relationship Id="rId10" Type="http://schemas.openxmlformats.org/officeDocument/2006/relationships/image" Target="../media/image72.png"/><Relationship Id="rId4" Type="http://schemas.openxmlformats.org/officeDocument/2006/relationships/slide" Target="slide75.xml"/><Relationship Id="rId9" Type="http://schemas.openxmlformats.org/officeDocument/2006/relationships/image" Target="../media/image71.png"/></Relationships>
</file>

<file path=ppt/slides/_rels/slide7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 Target="slide74.xml"/><Relationship Id="rId7" Type="http://schemas.openxmlformats.org/officeDocument/2006/relationships/image" Target="../media/image69.png"/><Relationship Id="rId2" Type="http://schemas.openxmlformats.org/officeDocument/2006/relationships/slide" Target="slide73.xml"/><Relationship Id="rId1" Type="http://schemas.openxmlformats.org/officeDocument/2006/relationships/slideLayout" Target="../slideLayouts/slideLayout15.xml"/><Relationship Id="rId6" Type="http://schemas.openxmlformats.org/officeDocument/2006/relationships/slide" Target="slide77.xml"/><Relationship Id="rId11" Type="http://schemas.openxmlformats.org/officeDocument/2006/relationships/image" Target="../media/image73.png"/><Relationship Id="rId5" Type="http://schemas.openxmlformats.org/officeDocument/2006/relationships/slide" Target="slide76.xml"/><Relationship Id="rId10" Type="http://schemas.openxmlformats.org/officeDocument/2006/relationships/image" Target="../media/image72.png"/><Relationship Id="rId4" Type="http://schemas.openxmlformats.org/officeDocument/2006/relationships/slide" Target="slide75.xml"/><Relationship Id="rId9" Type="http://schemas.openxmlformats.org/officeDocument/2006/relationships/image" Target="../media/image71.png"/></Relationships>
</file>

<file path=ppt/slides/_rels/slide7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 Target="slide74.xml"/><Relationship Id="rId7" Type="http://schemas.openxmlformats.org/officeDocument/2006/relationships/image" Target="../media/image69.png"/><Relationship Id="rId2" Type="http://schemas.openxmlformats.org/officeDocument/2006/relationships/slide" Target="slide73.xml"/><Relationship Id="rId1" Type="http://schemas.openxmlformats.org/officeDocument/2006/relationships/slideLayout" Target="../slideLayouts/slideLayout16.xml"/><Relationship Id="rId6" Type="http://schemas.openxmlformats.org/officeDocument/2006/relationships/slide" Target="slide77.xml"/><Relationship Id="rId11" Type="http://schemas.openxmlformats.org/officeDocument/2006/relationships/image" Target="../media/image72.png"/><Relationship Id="rId5" Type="http://schemas.openxmlformats.org/officeDocument/2006/relationships/slide" Target="slide76.xml"/><Relationship Id="rId10" Type="http://schemas.openxmlformats.org/officeDocument/2006/relationships/image" Target="../media/image73.png"/><Relationship Id="rId4" Type="http://schemas.openxmlformats.org/officeDocument/2006/relationships/slide" Target="slide75.xml"/><Relationship Id="rId9"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541019" y="4344882"/>
            <a:ext cx="8620566" cy="2148602"/>
          </a:xfrm>
          <a:prstGeom prst="rect">
            <a:avLst/>
          </a:prstGeom>
        </p:spPr>
        <p:txBody>
          <a:bodyPr wrap="square" lIns="0" tIns="0" rIns="0" bIns="0" rtlCol="0" anchor="t">
            <a:spAutoFit/>
          </a:bodyPr>
          <a:lstStyle/>
          <a:p>
            <a:pPr algn="ctr" rtl="0">
              <a:lnSpc>
                <a:spcPct val="107000"/>
              </a:lnSpc>
              <a:spcAft>
                <a:spcPts val="800"/>
              </a:spcAft>
            </a:pPr>
            <a:r>
              <a:rPr lang="en-US" sz="4200" b="1" dirty="0">
                <a:solidFill>
                  <a:srgbClr val="145DA0"/>
                </a:solidFill>
                <a:effectLst/>
                <a:latin typeface="29LT Bukra Bold Italic" panose="000B0903020204020204" pitchFamily="34" charset="-78"/>
                <a:ea typeface="Calibri" panose="020F0502020204030204" pitchFamily="34" charset="0"/>
                <a:cs typeface="29LT Bukra Bold Italic" panose="000B0903020204020204" pitchFamily="34" charset="-78"/>
              </a:rPr>
              <a:t>Automated Interview Process</a:t>
            </a:r>
            <a:endParaRPr lang="en-US" sz="4200" dirty="0">
              <a:solidFill>
                <a:srgbClr val="145DA0"/>
              </a:solidFill>
              <a:effectLst/>
              <a:latin typeface="29LT Bukra Bold Italic" panose="000B0903020204020204" pitchFamily="34" charset="-78"/>
              <a:ea typeface="Calibri" panose="020F0502020204030204" pitchFamily="34" charset="0"/>
              <a:cs typeface="29LT Bukra Bold Italic" panose="000B0903020204020204" pitchFamily="34" charset="-78"/>
            </a:endParaRPr>
          </a:p>
          <a:p>
            <a:pPr algn="ctr" rtl="0">
              <a:lnSpc>
                <a:spcPct val="107000"/>
              </a:lnSpc>
              <a:spcAft>
                <a:spcPts val="800"/>
              </a:spcAft>
            </a:pPr>
            <a:r>
              <a:rPr lang="en-US" sz="4200" b="1" dirty="0">
                <a:effectLst/>
                <a:latin typeface="29LT Bukra Bold Italic" panose="000B0903020204020204" pitchFamily="34" charset="-78"/>
                <a:ea typeface="Calibri" panose="020F0502020204030204" pitchFamily="34" charset="0"/>
                <a:cs typeface="29LT Bukra Bold Italic" panose="000B0903020204020204" pitchFamily="34" charset="-78"/>
              </a:rPr>
              <a:t> Based on NLP and Computer Vision </a:t>
            </a:r>
            <a:endParaRPr lang="en-US" sz="4200" dirty="0">
              <a:effectLst/>
              <a:latin typeface="29LT Bukra Bold Italic" panose="000B0903020204020204" pitchFamily="34" charset="-78"/>
              <a:ea typeface="Calibri" panose="020F0502020204030204" pitchFamily="34" charset="0"/>
              <a:cs typeface="29LT Bukra Bold Italic" panose="000B0903020204020204" pitchFamily="34" charset="-78"/>
            </a:endParaRP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dirty="0"/>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grpSp>
        <p:nvGrpSpPr>
          <p:cNvPr id="10" name="Group 9">
            <a:extLst>
              <a:ext uri="{FF2B5EF4-FFF2-40B4-BE49-F238E27FC236}">
                <a16:creationId xmlns:a16="http://schemas.microsoft.com/office/drawing/2014/main" id="{5118DA1C-E1A7-4CE7-9A3A-C3FD592C8276}"/>
              </a:ext>
            </a:extLst>
          </p:cNvPr>
          <p:cNvGrpSpPr/>
          <p:nvPr/>
        </p:nvGrpSpPr>
        <p:grpSpPr>
          <a:xfrm>
            <a:off x="6779384" y="3848100"/>
            <a:ext cx="14099416" cy="16062242"/>
            <a:chOff x="6322184" y="3534664"/>
            <a:chExt cx="14099416" cy="16062242"/>
          </a:xfrm>
        </p:grpSpPr>
        <p:grpSp>
          <p:nvGrpSpPr>
            <p:cNvPr id="2" name="Group 2"/>
            <p:cNvGrpSpPr/>
            <p:nvPr/>
          </p:nvGrpSpPr>
          <p:grpSpPr>
            <a:xfrm>
              <a:off x="6322184" y="6438900"/>
              <a:ext cx="14099416" cy="1315800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a:grpSpLocks noChangeAspect="1"/>
            </p:cNvGrpSpPr>
            <p:nvPr/>
          </p:nvGrpSpPr>
          <p:grpSpPr>
            <a:xfrm>
              <a:off x="8760416" y="3534664"/>
              <a:ext cx="9146584" cy="5246370"/>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l="-10443" r="-10443"/>
                </a:stretch>
              </a:blipFill>
            </p:spPr>
          </p:sp>
        </p:grpSp>
      </p:grpSp>
      <p:pic>
        <p:nvPicPr>
          <p:cNvPr id="24" name="Picture 23">
            <a:extLst>
              <a:ext uri="{FF2B5EF4-FFF2-40B4-BE49-F238E27FC236}">
                <a16:creationId xmlns:a16="http://schemas.microsoft.com/office/drawing/2014/main" id="{F26D9D24-743D-4D40-8908-50A89CFF1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381" y="1626329"/>
            <a:ext cx="2072883" cy="2156355"/>
          </a:xfrm>
          <a:prstGeom prst="rect">
            <a:avLst/>
          </a:prstGeom>
        </p:spPr>
      </p:pic>
      <p:pic>
        <p:nvPicPr>
          <p:cNvPr id="26" name="Picture 25">
            <a:extLst>
              <a:ext uri="{FF2B5EF4-FFF2-40B4-BE49-F238E27FC236}">
                <a16:creationId xmlns:a16="http://schemas.microsoft.com/office/drawing/2014/main" id="{60AE1AE3-ADF7-421F-9817-3147AA972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1054" y="1726455"/>
            <a:ext cx="2072883" cy="1956101"/>
          </a:xfrm>
          <a:prstGeom prst="rect">
            <a:avLst/>
          </a:prstGeom>
        </p:spPr>
      </p:pic>
    </p:spTree>
    <p:extLst>
      <p:ext uri="{BB962C8B-B14F-4D97-AF65-F5344CB8AC3E}">
        <p14:creationId xmlns:p14="http://schemas.microsoft.com/office/powerpoint/2010/main" val="2135492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8" name="Thought Bubble: Cloud 7">
            <a:extLst>
              <a:ext uri="{FF2B5EF4-FFF2-40B4-BE49-F238E27FC236}">
                <a16:creationId xmlns:a16="http://schemas.microsoft.com/office/drawing/2014/main" id="{82837F96-FAF2-4C00-AD07-4A9470E1D7C5}"/>
              </a:ext>
            </a:extLst>
          </p:cNvPr>
          <p:cNvSpPr/>
          <p:nvPr/>
        </p:nvSpPr>
        <p:spPr>
          <a:xfrm>
            <a:off x="8063680" y="518160"/>
            <a:ext cx="7993381" cy="4625340"/>
          </a:xfrm>
          <a:prstGeom prst="cloudCallou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9016127-BF38-47A5-BB3B-F49B8E27D9D7}"/>
              </a:ext>
            </a:extLst>
          </p:cNvPr>
          <p:cNvSpPr txBox="1"/>
          <p:nvPr/>
        </p:nvSpPr>
        <p:spPr>
          <a:xfrm>
            <a:off x="9525000" y="1578383"/>
            <a:ext cx="5486400" cy="2554545"/>
          </a:xfrm>
          <a:prstGeom prst="rect">
            <a:avLst/>
          </a:prstGeom>
          <a:noFill/>
        </p:spPr>
        <p:txBody>
          <a:bodyPr wrap="square" rtlCol="0">
            <a:spAutoFit/>
          </a:bodyPr>
          <a:lstStyle/>
          <a:p>
            <a:r>
              <a:rPr lang="en-GB" sz="4000" dirty="0"/>
              <a:t>We need a faster and more effective way to filter candidates and find the best fit.</a:t>
            </a:r>
            <a:endParaRPr lang="en-US" sz="4000" dirty="0"/>
          </a:p>
        </p:txBody>
      </p:sp>
      <p:pic>
        <p:nvPicPr>
          <p:cNvPr id="11" name="Picture 10">
            <a:extLst>
              <a:ext uri="{FF2B5EF4-FFF2-40B4-BE49-F238E27FC236}">
                <a16:creationId xmlns:a16="http://schemas.microsoft.com/office/drawing/2014/main" id="{3E5C63B7-00CE-4139-A682-91AF56E0AEE2}"/>
              </a:ext>
            </a:extLst>
          </p:cNvPr>
          <p:cNvPicPr>
            <a:picLocks noChangeAspect="1"/>
          </p:cNvPicPr>
          <p:nvPr/>
        </p:nvPicPr>
        <p:blipFill rotWithShape="1">
          <a:blip r:embed="rId3">
            <a:extLst>
              <a:ext uri="{28A0092B-C50C-407E-A947-70E740481C1C}">
                <a14:useLocalDpi xmlns:a14="http://schemas.microsoft.com/office/drawing/2010/main" val="0"/>
              </a:ext>
            </a:extLst>
          </a:blip>
          <a:srcRect l="14398" b="17978"/>
          <a:stretch/>
        </p:blipFill>
        <p:spPr>
          <a:xfrm>
            <a:off x="151380" y="7256585"/>
            <a:ext cx="2668020" cy="3089286"/>
          </a:xfrm>
          <a:prstGeom prst="rect">
            <a:avLst/>
          </a:prstGeom>
        </p:spPr>
      </p:pic>
      <p:pic>
        <p:nvPicPr>
          <p:cNvPr id="12" name="Picture 11">
            <a:extLst>
              <a:ext uri="{FF2B5EF4-FFF2-40B4-BE49-F238E27FC236}">
                <a16:creationId xmlns:a16="http://schemas.microsoft.com/office/drawing/2014/main" id="{21388174-235D-403D-9FA6-8950841A42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72400" y="5676900"/>
            <a:ext cx="3964334" cy="4885012"/>
          </a:xfrm>
          <a:prstGeom prst="rect">
            <a:avLst/>
          </a:prstGeom>
        </p:spPr>
      </p:pic>
    </p:spTree>
    <p:extLst>
      <p:ext uri="{BB962C8B-B14F-4D97-AF65-F5344CB8AC3E}">
        <p14:creationId xmlns:p14="http://schemas.microsoft.com/office/powerpoint/2010/main" val="112699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E72117-3A14-4F9C-901D-B1726E8E3918}"/>
              </a:ext>
            </a:extLst>
          </p:cNvPr>
          <p:cNvSpPr/>
          <p:nvPr/>
        </p:nvSpPr>
        <p:spPr>
          <a:xfrm>
            <a:off x="12453845" y="1535429"/>
            <a:ext cx="25908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hought Bubble: Cloud 7">
            <a:extLst>
              <a:ext uri="{FF2B5EF4-FFF2-40B4-BE49-F238E27FC236}">
                <a16:creationId xmlns:a16="http://schemas.microsoft.com/office/drawing/2014/main" id="{82837F96-FAF2-4C00-AD07-4A9470E1D7C5}"/>
              </a:ext>
            </a:extLst>
          </p:cNvPr>
          <p:cNvSpPr/>
          <p:nvPr/>
        </p:nvSpPr>
        <p:spPr>
          <a:xfrm>
            <a:off x="8063680" y="518160"/>
            <a:ext cx="7993381" cy="4625340"/>
          </a:xfrm>
          <a:prstGeom prst="cloudCallou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9016127-BF38-47A5-BB3B-F49B8E27D9D7}"/>
              </a:ext>
            </a:extLst>
          </p:cNvPr>
          <p:cNvSpPr txBox="1"/>
          <p:nvPr/>
        </p:nvSpPr>
        <p:spPr>
          <a:xfrm>
            <a:off x="9725885" y="1245780"/>
            <a:ext cx="5486400" cy="3170099"/>
          </a:xfrm>
          <a:prstGeom prst="rect">
            <a:avLst/>
          </a:prstGeom>
          <a:noFill/>
        </p:spPr>
        <p:txBody>
          <a:bodyPr wrap="square" rtlCol="0">
            <a:spAutoFit/>
          </a:bodyPr>
          <a:lstStyle/>
          <a:p>
            <a:r>
              <a:rPr lang="en-GB" sz="4000" dirty="0"/>
              <a:t>We don't have programmers in the company, so we need a simple and easy-to-use solution.</a:t>
            </a:r>
            <a:endParaRPr lang="en-US" sz="4000" dirty="0"/>
          </a:p>
        </p:txBody>
      </p:sp>
      <p:sp>
        <p:nvSpPr>
          <p:cNvPr id="11" name="Rectangle 10">
            <a:extLst>
              <a:ext uri="{FF2B5EF4-FFF2-40B4-BE49-F238E27FC236}">
                <a16:creationId xmlns:a16="http://schemas.microsoft.com/office/drawing/2014/main" id="{3B80500E-A055-441E-B791-96AB5F416A9A}"/>
              </a:ext>
            </a:extLst>
          </p:cNvPr>
          <p:cNvSpPr/>
          <p:nvPr/>
        </p:nvSpPr>
        <p:spPr>
          <a:xfrm flipH="1">
            <a:off x="13868400" y="1245780"/>
            <a:ext cx="762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EC63B68-BB0E-4CFB-8657-F82275F89637}"/>
              </a:ext>
            </a:extLst>
          </p:cNvPr>
          <p:cNvPicPr>
            <a:picLocks noChangeAspect="1"/>
          </p:cNvPicPr>
          <p:nvPr/>
        </p:nvPicPr>
        <p:blipFill rotWithShape="1">
          <a:blip r:embed="rId3">
            <a:extLst>
              <a:ext uri="{28A0092B-C50C-407E-A947-70E740481C1C}">
                <a14:useLocalDpi xmlns:a14="http://schemas.microsoft.com/office/drawing/2010/main" val="0"/>
              </a:ext>
            </a:extLst>
          </a:blip>
          <a:srcRect l="14398" b="17978"/>
          <a:stretch/>
        </p:blipFill>
        <p:spPr>
          <a:xfrm>
            <a:off x="151380" y="7256585"/>
            <a:ext cx="2668020" cy="3089286"/>
          </a:xfrm>
          <a:prstGeom prst="rect">
            <a:avLst/>
          </a:prstGeom>
        </p:spPr>
      </p:pic>
      <p:pic>
        <p:nvPicPr>
          <p:cNvPr id="13" name="Picture 12">
            <a:extLst>
              <a:ext uri="{FF2B5EF4-FFF2-40B4-BE49-F238E27FC236}">
                <a16:creationId xmlns:a16="http://schemas.microsoft.com/office/drawing/2014/main" id="{4D18B6B4-AA5E-4763-B531-F0437A5182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72400" y="5676900"/>
            <a:ext cx="3964334" cy="4885012"/>
          </a:xfrm>
          <a:prstGeom prst="rect">
            <a:avLst/>
          </a:prstGeom>
        </p:spPr>
      </p:pic>
    </p:spTree>
    <p:extLst>
      <p:ext uri="{BB962C8B-B14F-4D97-AF65-F5344CB8AC3E}">
        <p14:creationId xmlns:p14="http://schemas.microsoft.com/office/powerpoint/2010/main" val="3646058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8" name="Thought Bubble: Cloud 7">
            <a:extLst>
              <a:ext uri="{FF2B5EF4-FFF2-40B4-BE49-F238E27FC236}">
                <a16:creationId xmlns:a16="http://schemas.microsoft.com/office/drawing/2014/main" id="{82837F96-FAF2-4C00-AD07-4A9470E1D7C5}"/>
              </a:ext>
            </a:extLst>
          </p:cNvPr>
          <p:cNvSpPr/>
          <p:nvPr/>
        </p:nvSpPr>
        <p:spPr>
          <a:xfrm>
            <a:off x="1524001" y="1104900"/>
            <a:ext cx="6934200" cy="4038600"/>
          </a:xfrm>
          <a:prstGeom prst="cloudCallou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9AC46E-172E-4DFB-9BE1-B15B40436A5B}"/>
              </a:ext>
            </a:extLst>
          </p:cNvPr>
          <p:cNvSpPr txBox="1"/>
          <p:nvPr/>
        </p:nvSpPr>
        <p:spPr>
          <a:xfrm>
            <a:off x="3200400" y="2598866"/>
            <a:ext cx="5486400" cy="923330"/>
          </a:xfrm>
          <a:prstGeom prst="rect">
            <a:avLst/>
          </a:prstGeom>
          <a:noFill/>
        </p:spPr>
        <p:txBody>
          <a:bodyPr wrap="square" rtlCol="0">
            <a:spAutoFit/>
          </a:bodyPr>
          <a:lstStyle/>
          <a:p>
            <a:r>
              <a:rPr lang="en-GB" sz="5400" dirty="0"/>
              <a:t>Lets search ...</a:t>
            </a:r>
            <a:endParaRPr lang="en-US" sz="5400" dirty="0"/>
          </a:p>
        </p:txBody>
      </p:sp>
      <p:pic>
        <p:nvPicPr>
          <p:cNvPr id="9" name="Picture 8">
            <a:extLst>
              <a:ext uri="{FF2B5EF4-FFF2-40B4-BE49-F238E27FC236}">
                <a16:creationId xmlns:a16="http://schemas.microsoft.com/office/drawing/2014/main" id="{270657BA-5B1E-4475-B190-07525001DB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 y="5829300"/>
            <a:ext cx="3886200" cy="4788732"/>
          </a:xfrm>
          <a:prstGeom prst="rect">
            <a:avLst/>
          </a:prstGeom>
        </p:spPr>
      </p:pic>
      <p:pic>
        <p:nvPicPr>
          <p:cNvPr id="10" name="Picture 9">
            <a:extLst>
              <a:ext uri="{FF2B5EF4-FFF2-40B4-BE49-F238E27FC236}">
                <a16:creationId xmlns:a16="http://schemas.microsoft.com/office/drawing/2014/main" id="{86B88AC9-E088-4D76-9EFB-D2E35FAD4555}"/>
              </a:ext>
            </a:extLst>
          </p:cNvPr>
          <p:cNvPicPr>
            <a:picLocks noChangeAspect="1"/>
          </p:cNvPicPr>
          <p:nvPr/>
        </p:nvPicPr>
        <p:blipFill rotWithShape="1">
          <a:blip r:embed="rId4">
            <a:extLst>
              <a:ext uri="{28A0092B-C50C-407E-A947-70E740481C1C}">
                <a14:useLocalDpi xmlns:a14="http://schemas.microsoft.com/office/drawing/2010/main" val="0"/>
              </a:ext>
            </a:extLst>
          </a:blip>
          <a:srcRect l="14398" b="17978"/>
          <a:stretch/>
        </p:blipFill>
        <p:spPr>
          <a:xfrm>
            <a:off x="-2743200" y="7256585"/>
            <a:ext cx="2668020" cy="3089286"/>
          </a:xfrm>
          <a:prstGeom prst="rect">
            <a:avLst/>
          </a:prstGeom>
        </p:spPr>
      </p:pic>
    </p:spTree>
    <p:extLst>
      <p:ext uri="{BB962C8B-B14F-4D97-AF65-F5344CB8AC3E}">
        <p14:creationId xmlns:p14="http://schemas.microsoft.com/office/powerpoint/2010/main" val="405115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837E2D-72D9-4022-AA37-C8B7AC42B9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255" y="8877300"/>
            <a:ext cx="549259" cy="549259"/>
          </a:xfrm>
          <a:prstGeom prst="rect">
            <a:avLst/>
          </a:prstGeom>
        </p:spPr>
      </p:pic>
      <p:grpSp>
        <p:nvGrpSpPr>
          <p:cNvPr id="16" name="Group 15">
            <a:extLst>
              <a:ext uri="{FF2B5EF4-FFF2-40B4-BE49-F238E27FC236}">
                <a16:creationId xmlns:a16="http://schemas.microsoft.com/office/drawing/2014/main" id="{938DB33D-07A1-4502-BD71-0E00B0FA058F}"/>
              </a:ext>
            </a:extLst>
          </p:cNvPr>
          <p:cNvGrpSpPr/>
          <p:nvPr/>
        </p:nvGrpSpPr>
        <p:grpSpPr>
          <a:xfrm>
            <a:off x="7620000" y="3619500"/>
            <a:ext cx="9220200" cy="5128260"/>
            <a:chOff x="7620000" y="3619500"/>
            <a:chExt cx="9220200" cy="5128260"/>
          </a:xfrm>
        </p:grpSpPr>
        <p:sp>
          <p:nvSpPr>
            <p:cNvPr id="2" name="Rectangle: Rounded Corners 1">
              <a:extLst>
                <a:ext uri="{FF2B5EF4-FFF2-40B4-BE49-F238E27FC236}">
                  <a16:creationId xmlns:a16="http://schemas.microsoft.com/office/drawing/2014/main" id="{056790CF-6FEF-4CD4-B65D-15334A4AE9CB}"/>
                </a:ext>
              </a:extLst>
            </p:cNvPr>
            <p:cNvSpPr/>
            <p:nvPr/>
          </p:nvSpPr>
          <p:spPr>
            <a:xfrm>
              <a:off x="7620000" y="3619500"/>
              <a:ext cx="9220200" cy="5128260"/>
            </a:xfrm>
            <a:prstGeom prst="roundRect">
              <a:avLst>
                <a:gd name="adj" fmla="val 9200"/>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5D9CCA3-E96B-4155-BDD9-007C6CCCF7DE}"/>
                </a:ext>
              </a:extLst>
            </p:cNvPr>
            <p:cNvGrpSpPr/>
            <p:nvPr/>
          </p:nvGrpSpPr>
          <p:grpSpPr>
            <a:xfrm>
              <a:off x="7772400" y="4762500"/>
              <a:ext cx="8915400" cy="3581400"/>
              <a:chOff x="7772400" y="4680769"/>
              <a:chExt cx="8915400" cy="3581400"/>
            </a:xfrm>
          </p:grpSpPr>
          <p:sp>
            <p:nvSpPr>
              <p:cNvPr id="12" name="TextBox 11">
                <a:extLst>
                  <a:ext uri="{FF2B5EF4-FFF2-40B4-BE49-F238E27FC236}">
                    <a16:creationId xmlns:a16="http://schemas.microsoft.com/office/drawing/2014/main" id="{455A445C-FA23-4160-A039-2A62AFBA83D7}"/>
                  </a:ext>
                </a:extLst>
              </p:cNvPr>
              <p:cNvSpPr txBox="1"/>
              <p:nvPr/>
            </p:nvSpPr>
            <p:spPr>
              <a:xfrm>
                <a:off x="7772400" y="4680769"/>
                <a:ext cx="8915400" cy="1015663"/>
              </a:xfrm>
              <a:prstGeom prst="rect">
                <a:avLst/>
              </a:prstGeom>
              <a:noFill/>
            </p:spPr>
            <p:txBody>
              <a:bodyPr wrap="square" rtlCol="0">
                <a:spAutoFit/>
              </a:bodyPr>
              <a:lstStyle/>
              <a:p>
                <a:pPr algn="ctr"/>
                <a:r>
                  <a:rPr lang="en-US" sz="6000" dirty="0"/>
                  <a:t>Cyber Cloud</a:t>
                </a:r>
              </a:p>
            </p:txBody>
          </p:sp>
          <p:sp>
            <p:nvSpPr>
              <p:cNvPr id="13" name="TextBox 12">
                <a:extLst>
                  <a:ext uri="{FF2B5EF4-FFF2-40B4-BE49-F238E27FC236}">
                    <a16:creationId xmlns:a16="http://schemas.microsoft.com/office/drawing/2014/main" id="{2AA76909-13BE-48CD-9089-AAF9FADD1DE0}"/>
                  </a:ext>
                </a:extLst>
              </p:cNvPr>
              <p:cNvSpPr txBox="1"/>
              <p:nvPr/>
            </p:nvSpPr>
            <p:spPr>
              <a:xfrm>
                <a:off x="7772400" y="6027306"/>
                <a:ext cx="8915400" cy="1015663"/>
              </a:xfrm>
              <a:prstGeom prst="rect">
                <a:avLst/>
              </a:prstGeom>
              <a:noFill/>
            </p:spPr>
            <p:txBody>
              <a:bodyPr wrap="square" rtlCol="0">
                <a:spAutoFit/>
              </a:bodyPr>
              <a:lstStyle/>
              <a:p>
                <a:pPr algn="ctr"/>
                <a:r>
                  <a:rPr lang="en-US" sz="6000" dirty="0"/>
                  <a:t>Resume Worded </a:t>
                </a:r>
              </a:p>
            </p:txBody>
          </p:sp>
          <p:sp>
            <p:nvSpPr>
              <p:cNvPr id="14" name="TextBox 13">
                <a:extLst>
                  <a:ext uri="{FF2B5EF4-FFF2-40B4-BE49-F238E27FC236}">
                    <a16:creationId xmlns:a16="http://schemas.microsoft.com/office/drawing/2014/main" id="{0C347275-FCE4-4475-A173-A62F3122E624}"/>
                  </a:ext>
                </a:extLst>
              </p:cNvPr>
              <p:cNvSpPr txBox="1"/>
              <p:nvPr/>
            </p:nvSpPr>
            <p:spPr>
              <a:xfrm>
                <a:off x="7772400" y="7246506"/>
                <a:ext cx="8915400" cy="1015663"/>
              </a:xfrm>
              <a:prstGeom prst="rect">
                <a:avLst/>
              </a:prstGeom>
              <a:noFill/>
            </p:spPr>
            <p:txBody>
              <a:bodyPr wrap="square" rtlCol="0">
                <a:spAutoFit/>
              </a:bodyPr>
              <a:lstStyle/>
              <a:p>
                <a:pPr algn="ctr"/>
                <a:r>
                  <a:rPr lang="en-US" sz="6000" dirty="0"/>
                  <a:t>Job filter</a:t>
                </a:r>
              </a:p>
            </p:txBody>
          </p:sp>
        </p:grpSp>
      </p:grpSp>
      <p:pic>
        <p:nvPicPr>
          <p:cNvPr id="8" name="Picture 7">
            <a:extLst>
              <a:ext uri="{FF2B5EF4-FFF2-40B4-BE49-F238E27FC236}">
                <a16:creationId xmlns:a16="http://schemas.microsoft.com/office/drawing/2014/main" id="{6A32800B-E83A-43FE-AE57-08D9663EEA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4" y="-620951"/>
            <a:ext cx="18318480" cy="4697651"/>
          </a:xfrm>
          <a:prstGeom prst="rect">
            <a:avLst/>
          </a:prstGeom>
        </p:spPr>
      </p:pic>
      <p:grpSp>
        <p:nvGrpSpPr>
          <p:cNvPr id="20" name="Group 19">
            <a:extLst>
              <a:ext uri="{FF2B5EF4-FFF2-40B4-BE49-F238E27FC236}">
                <a16:creationId xmlns:a16="http://schemas.microsoft.com/office/drawing/2014/main" id="{2B27309D-AB98-4B2B-A49A-4469D7DEE975}"/>
              </a:ext>
            </a:extLst>
          </p:cNvPr>
          <p:cNvGrpSpPr/>
          <p:nvPr/>
        </p:nvGrpSpPr>
        <p:grpSpPr>
          <a:xfrm>
            <a:off x="7391400" y="2857500"/>
            <a:ext cx="9677400" cy="1524000"/>
            <a:chOff x="7391400" y="2857500"/>
            <a:chExt cx="9677400" cy="1524000"/>
          </a:xfrm>
        </p:grpSpPr>
        <p:sp>
          <p:nvSpPr>
            <p:cNvPr id="10" name="Rectangle: Rounded Corners 9">
              <a:extLst>
                <a:ext uri="{FF2B5EF4-FFF2-40B4-BE49-F238E27FC236}">
                  <a16:creationId xmlns:a16="http://schemas.microsoft.com/office/drawing/2014/main" id="{00F3EC6E-7F86-4C00-A49B-CDDDE3750D7E}"/>
                </a:ext>
              </a:extLst>
            </p:cNvPr>
            <p:cNvSpPr/>
            <p:nvPr/>
          </p:nvSpPr>
          <p:spPr>
            <a:xfrm>
              <a:off x="7391400" y="2857500"/>
              <a:ext cx="9677400" cy="1524000"/>
            </a:xfrm>
            <a:prstGeom prst="roundRect">
              <a:avLst>
                <a:gd name="adj" fmla="val 50000"/>
              </a:avLst>
            </a:prstGeom>
            <a:solidFill>
              <a:schemeClr val="bg1"/>
            </a:solidFill>
            <a:ln>
              <a:solidFill>
                <a:schemeClr val="bg1"/>
              </a:solidFill>
            </a:ln>
            <a:effectLst>
              <a:outerShdw blurRad="2286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639F99-91FC-405A-A67E-706C8BC656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4800" y="3162300"/>
              <a:ext cx="914400" cy="914400"/>
            </a:xfrm>
            <a:prstGeom prst="rect">
              <a:avLst/>
            </a:prstGeom>
          </p:spPr>
        </p:pic>
      </p:grpSp>
      <p:sp>
        <p:nvSpPr>
          <p:cNvPr id="5" name="TextBox 4">
            <a:extLst>
              <a:ext uri="{FF2B5EF4-FFF2-40B4-BE49-F238E27FC236}">
                <a16:creationId xmlns:a16="http://schemas.microsoft.com/office/drawing/2014/main" id="{89141E81-5910-44E1-A93E-5CD9C6A44DA3}"/>
              </a:ext>
            </a:extLst>
          </p:cNvPr>
          <p:cNvSpPr txBox="1"/>
          <p:nvPr/>
        </p:nvSpPr>
        <p:spPr>
          <a:xfrm>
            <a:off x="9083040" y="3162300"/>
            <a:ext cx="8214360" cy="830997"/>
          </a:xfrm>
          <a:prstGeom prst="rect">
            <a:avLst/>
          </a:prstGeom>
          <a:noFill/>
        </p:spPr>
        <p:txBody>
          <a:bodyPr wrap="square" rtlCol="0">
            <a:spAutoFit/>
          </a:bodyPr>
          <a:lstStyle/>
          <a:p>
            <a:r>
              <a:rPr lang="en-US" sz="4800" dirty="0"/>
              <a:t>Best tools for filtering resumes</a:t>
            </a:r>
          </a:p>
        </p:txBody>
      </p:sp>
      <p:pic>
        <p:nvPicPr>
          <p:cNvPr id="17" name="Picture 16">
            <a:extLst>
              <a:ext uri="{FF2B5EF4-FFF2-40B4-BE49-F238E27FC236}">
                <a16:creationId xmlns:a16="http://schemas.microsoft.com/office/drawing/2014/main" id="{539372C5-A4C9-4EC0-B9EB-37CD42E8B5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9600" y="5829300"/>
            <a:ext cx="3886200" cy="4788732"/>
          </a:xfrm>
          <a:prstGeom prst="rect">
            <a:avLst/>
          </a:prstGeom>
        </p:spPr>
      </p:pic>
      <p:pic>
        <p:nvPicPr>
          <p:cNvPr id="18" name="Picture 17">
            <a:extLst>
              <a:ext uri="{FF2B5EF4-FFF2-40B4-BE49-F238E27FC236}">
                <a16:creationId xmlns:a16="http://schemas.microsoft.com/office/drawing/2014/main" id="{968AB298-83B3-4079-B552-80DB331818EF}"/>
              </a:ext>
            </a:extLst>
          </p:cNvPr>
          <p:cNvPicPr>
            <a:picLocks noChangeAspect="1"/>
          </p:cNvPicPr>
          <p:nvPr/>
        </p:nvPicPr>
        <p:blipFill rotWithShape="1">
          <a:blip r:embed="rId7">
            <a:extLst>
              <a:ext uri="{28A0092B-C50C-407E-A947-70E740481C1C}">
                <a14:useLocalDpi xmlns:a14="http://schemas.microsoft.com/office/drawing/2010/main" val="0"/>
              </a:ext>
            </a:extLst>
          </a:blip>
          <a:srcRect l="14398" b="17978"/>
          <a:stretch/>
        </p:blipFill>
        <p:spPr>
          <a:xfrm>
            <a:off x="-2744220" y="7256585"/>
            <a:ext cx="2668020" cy="3089286"/>
          </a:xfrm>
          <a:prstGeom prst="rect">
            <a:avLst/>
          </a:prstGeom>
        </p:spPr>
      </p:pic>
    </p:spTree>
    <p:extLst>
      <p:ext uri="{BB962C8B-B14F-4D97-AF65-F5344CB8AC3E}">
        <p14:creationId xmlns:p14="http://schemas.microsoft.com/office/powerpoint/2010/main" val="2765155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 presetClass="entr" presetSubtype="1" decel="100000" fill="hold" nodeType="withEffect">
                                  <p:stCondLst>
                                    <p:cond delay="100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1000" fill="hold"/>
                                        <p:tgtEl>
                                          <p:spTgt spid="16"/>
                                        </p:tgtEl>
                                        <p:attrNameLst>
                                          <p:attrName>ppt_x</p:attrName>
                                        </p:attrNameLst>
                                      </p:cBhvr>
                                      <p:tavLst>
                                        <p:tav tm="0">
                                          <p:val>
                                            <p:strVal val="#ppt_x"/>
                                          </p:val>
                                        </p:tav>
                                        <p:tav tm="100000">
                                          <p:val>
                                            <p:strVal val="#ppt_x"/>
                                          </p:val>
                                        </p:tav>
                                      </p:tavLst>
                                    </p:anim>
                                    <p:anim calcmode="lin" valueType="num">
                                      <p:cBhvr additive="base">
                                        <p:cTn id="11"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38DB33D-07A1-4502-BD71-0E00B0FA058F}"/>
              </a:ext>
            </a:extLst>
          </p:cNvPr>
          <p:cNvGrpSpPr/>
          <p:nvPr/>
        </p:nvGrpSpPr>
        <p:grpSpPr>
          <a:xfrm>
            <a:off x="7620000" y="3619500"/>
            <a:ext cx="9220200" cy="5128260"/>
            <a:chOff x="7620000" y="3619500"/>
            <a:chExt cx="9220200" cy="5128260"/>
          </a:xfrm>
        </p:grpSpPr>
        <p:sp>
          <p:nvSpPr>
            <p:cNvPr id="2" name="Rectangle: Rounded Corners 1">
              <a:extLst>
                <a:ext uri="{FF2B5EF4-FFF2-40B4-BE49-F238E27FC236}">
                  <a16:creationId xmlns:a16="http://schemas.microsoft.com/office/drawing/2014/main" id="{056790CF-6FEF-4CD4-B65D-15334A4AE9CB}"/>
                </a:ext>
              </a:extLst>
            </p:cNvPr>
            <p:cNvSpPr/>
            <p:nvPr/>
          </p:nvSpPr>
          <p:spPr>
            <a:xfrm>
              <a:off x="7620000" y="3619500"/>
              <a:ext cx="9220200" cy="5128260"/>
            </a:xfrm>
            <a:prstGeom prst="roundRect">
              <a:avLst>
                <a:gd name="adj" fmla="val 9200"/>
              </a:avLst>
            </a:prstGeom>
            <a:solidFill>
              <a:schemeClr val="bg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5D9CCA3-E96B-4155-BDD9-007C6CCCF7DE}"/>
                </a:ext>
              </a:extLst>
            </p:cNvPr>
            <p:cNvGrpSpPr/>
            <p:nvPr/>
          </p:nvGrpSpPr>
          <p:grpSpPr>
            <a:xfrm>
              <a:off x="7772400" y="4762500"/>
              <a:ext cx="8915400" cy="3581400"/>
              <a:chOff x="7772400" y="4680769"/>
              <a:chExt cx="8915400" cy="3581400"/>
            </a:xfrm>
          </p:grpSpPr>
          <p:sp>
            <p:nvSpPr>
              <p:cNvPr id="12" name="TextBox 11">
                <a:extLst>
                  <a:ext uri="{FF2B5EF4-FFF2-40B4-BE49-F238E27FC236}">
                    <a16:creationId xmlns:a16="http://schemas.microsoft.com/office/drawing/2014/main" id="{455A445C-FA23-4160-A039-2A62AFBA83D7}"/>
                  </a:ext>
                </a:extLst>
              </p:cNvPr>
              <p:cNvSpPr txBox="1"/>
              <p:nvPr/>
            </p:nvSpPr>
            <p:spPr>
              <a:xfrm>
                <a:off x="7772400" y="4680769"/>
                <a:ext cx="8915400" cy="1015663"/>
              </a:xfrm>
              <a:prstGeom prst="rect">
                <a:avLst/>
              </a:prstGeom>
              <a:noFill/>
            </p:spPr>
            <p:txBody>
              <a:bodyPr wrap="square" rtlCol="0">
                <a:spAutoFit/>
              </a:bodyPr>
              <a:lstStyle/>
              <a:p>
                <a:pPr algn="ctr"/>
                <a:r>
                  <a:rPr lang="en-US" sz="6000" dirty="0"/>
                  <a:t>Cyber Cloud</a:t>
                </a:r>
              </a:p>
            </p:txBody>
          </p:sp>
          <p:sp>
            <p:nvSpPr>
              <p:cNvPr id="13" name="TextBox 12">
                <a:extLst>
                  <a:ext uri="{FF2B5EF4-FFF2-40B4-BE49-F238E27FC236}">
                    <a16:creationId xmlns:a16="http://schemas.microsoft.com/office/drawing/2014/main" id="{2AA76909-13BE-48CD-9089-AAF9FADD1DE0}"/>
                  </a:ext>
                </a:extLst>
              </p:cNvPr>
              <p:cNvSpPr txBox="1"/>
              <p:nvPr/>
            </p:nvSpPr>
            <p:spPr>
              <a:xfrm>
                <a:off x="7772400" y="6027306"/>
                <a:ext cx="8915400" cy="1015663"/>
              </a:xfrm>
              <a:prstGeom prst="rect">
                <a:avLst/>
              </a:prstGeom>
              <a:noFill/>
            </p:spPr>
            <p:txBody>
              <a:bodyPr wrap="square" rtlCol="0">
                <a:spAutoFit/>
              </a:bodyPr>
              <a:lstStyle/>
              <a:p>
                <a:pPr algn="ctr"/>
                <a:r>
                  <a:rPr lang="en-US" sz="6000" dirty="0"/>
                  <a:t>Resume Worded </a:t>
                </a:r>
              </a:p>
            </p:txBody>
          </p:sp>
          <p:sp>
            <p:nvSpPr>
              <p:cNvPr id="14" name="TextBox 13">
                <a:extLst>
                  <a:ext uri="{FF2B5EF4-FFF2-40B4-BE49-F238E27FC236}">
                    <a16:creationId xmlns:a16="http://schemas.microsoft.com/office/drawing/2014/main" id="{0C347275-FCE4-4475-A173-A62F3122E624}"/>
                  </a:ext>
                </a:extLst>
              </p:cNvPr>
              <p:cNvSpPr txBox="1"/>
              <p:nvPr/>
            </p:nvSpPr>
            <p:spPr>
              <a:xfrm>
                <a:off x="7772400" y="7246506"/>
                <a:ext cx="8915400" cy="1015663"/>
              </a:xfrm>
              <a:prstGeom prst="rect">
                <a:avLst/>
              </a:prstGeom>
              <a:noFill/>
            </p:spPr>
            <p:txBody>
              <a:bodyPr wrap="square" rtlCol="0">
                <a:spAutoFit/>
              </a:bodyPr>
              <a:lstStyle/>
              <a:p>
                <a:pPr algn="ctr"/>
                <a:r>
                  <a:rPr lang="en-US" sz="6000" dirty="0"/>
                  <a:t>Job filter</a:t>
                </a:r>
              </a:p>
            </p:txBody>
          </p:sp>
        </p:grpSp>
      </p:grpSp>
      <p:pic>
        <p:nvPicPr>
          <p:cNvPr id="8" name="Picture 7">
            <a:extLst>
              <a:ext uri="{FF2B5EF4-FFF2-40B4-BE49-F238E27FC236}">
                <a16:creationId xmlns:a16="http://schemas.microsoft.com/office/drawing/2014/main" id="{6A32800B-E83A-43FE-AE57-08D9663EE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4" y="-620951"/>
            <a:ext cx="18318480" cy="4697651"/>
          </a:xfrm>
          <a:prstGeom prst="rect">
            <a:avLst/>
          </a:prstGeom>
        </p:spPr>
      </p:pic>
      <p:grpSp>
        <p:nvGrpSpPr>
          <p:cNvPr id="20" name="Group 19">
            <a:extLst>
              <a:ext uri="{FF2B5EF4-FFF2-40B4-BE49-F238E27FC236}">
                <a16:creationId xmlns:a16="http://schemas.microsoft.com/office/drawing/2014/main" id="{2B27309D-AB98-4B2B-A49A-4469D7DEE975}"/>
              </a:ext>
            </a:extLst>
          </p:cNvPr>
          <p:cNvGrpSpPr/>
          <p:nvPr/>
        </p:nvGrpSpPr>
        <p:grpSpPr>
          <a:xfrm>
            <a:off x="7391400" y="2857500"/>
            <a:ext cx="9677400" cy="1524000"/>
            <a:chOff x="7391400" y="2857500"/>
            <a:chExt cx="9677400" cy="1524000"/>
          </a:xfrm>
        </p:grpSpPr>
        <p:sp>
          <p:nvSpPr>
            <p:cNvPr id="10" name="Rectangle: Rounded Corners 9">
              <a:extLst>
                <a:ext uri="{FF2B5EF4-FFF2-40B4-BE49-F238E27FC236}">
                  <a16:creationId xmlns:a16="http://schemas.microsoft.com/office/drawing/2014/main" id="{00F3EC6E-7F86-4C00-A49B-CDDDE3750D7E}"/>
                </a:ext>
              </a:extLst>
            </p:cNvPr>
            <p:cNvSpPr/>
            <p:nvPr/>
          </p:nvSpPr>
          <p:spPr>
            <a:xfrm>
              <a:off x="7391400" y="2857500"/>
              <a:ext cx="9677400" cy="1524000"/>
            </a:xfrm>
            <a:prstGeom prst="roundRect">
              <a:avLst>
                <a:gd name="adj" fmla="val 50000"/>
              </a:avLst>
            </a:prstGeom>
            <a:solidFill>
              <a:schemeClr val="bg1"/>
            </a:solidFill>
            <a:ln>
              <a:solidFill>
                <a:schemeClr val="bg1"/>
              </a:solidFill>
            </a:ln>
            <a:effectLst>
              <a:outerShdw blurRad="2286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639F99-91FC-405A-A67E-706C8BC656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4800" y="3162300"/>
              <a:ext cx="914400" cy="914400"/>
            </a:xfrm>
            <a:prstGeom prst="rect">
              <a:avLst/>
            </a:prstGeom>
          </p:spPr>
        </p:pic>
      </p:grpSp>
      <p:sp>
        <p:nvSpPr>
          <p:cNvPr id="5" name="TextBox 4">
            <a:extLst>
              <a:ext uri="{FF2B5EF4-FFF2-40B4-BE49-F238E27FC236}">
                <a16:creationId xmlns:a16="http://schemas.microsoft.com/office/drawing/2014/main" id="{89141E81-5910-44E1-A93E-5CD9C6A44DA3}"/>
              </a:ext>
            </a:extLst>
          </p:cNvPr>
          <p:cNvSpPr txBox="1"/>
          <p:nvPr/>
        </p:nvSpPr>
        <p:spPr>
          <a:xfrm>
            <a:off x="9083040" y="3162300"/>
            <a:ext cx="8214360" cy="830997"/>
          </a:xfrm>
          <a:prstGeom prst="rect">
            <a:avLst/>
          </a:prstGeom>
          <a:noFill/>
        </p:spPr>
        <p:txBody>
          <a:bodyPr wrap="square" rtlCol="0">
            <a:spAutoFit/>
          </a:bodyPr>
          <a:lstStyle/>
          <a:p>
            <a:r>
              <a:rPr lang="en-US" sz="4800" dirty="0"/>
              <a:t>Best tools for filtering resumes</a:t>
            </a:r>
          </a:p>
        </p:txBody>
      </p:sp>
      <p:pic>
        <p:nvPicPr>
          <p:cNvPr id="9" name="Picture 8">
            <a:extLst>
              <a:ext uri="{FF2B5EF4-FFF2-40B4-BE49-F238E27FC236}">
                <a16:creationId xmlns:a16="http://schemas.microsoft.com/office/drawing/2014/main" id="{BD837E2D-72D9-4022-AA37-C8B7AC42B9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15800" y="5617833"/>
            <a:ext cx="549259" cy="549259"/>
          </a:xfrm>
          <a:prstGeom prst="rect">
            <a:avLst/>
          </a:prstGeom>
        </p:spPr>
      </p:pic>
      <p:sp>
        <p:nvSpPr>
          <p:cNvPr id="17" name="Rectangle 16">
            <a:extLst>
              <a:ext uri="{FF2B5EF4-FFF2-40B4-BE49-F238E27FC236}">
                <a16:creationId xmlns:a16="http://schemas.microsoft.com/office/drawing/2014/main" id="{4C75CE08-9AA8-41CE-8959-400F30ED813A}"/>
              </a:ext>
            </a:extLst>
          </p:cNvPr>
          <p:cNvSpPr/>
          <p:nvPr/>
        </p:nvSpPr>
        <p:spPr>
          <a:xfrm>
            <a:off x="7620000" y="4686300"/>
            <a:ext cx="9220200" cy="1244263"/>
          </a:xfrm>
          <a:prstGeom prst="rect">
            <a:avLst/>
          </a:prstGeom>
          <a:solidFill>
            <a:schemeClr val="dk1">
              <a:alpha val="1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C0F4C642-C4B0-4CBC-909B-D776CB732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9600" y="5829300"/>
            <a:ext cx="3886200" cy="4788732"/>
          </a:xfrm>
          <a:prstGeom prst="rect">
            <a:avLst/>
          </a:prstGeom>
        </p:spPr>
      </p:pic>
      <p:pic>
        <p:nvPicPr>
          <p:cNvPr id="19" name="Picture 18">
            <a:extLst>
              <a:ext uri="{FF2B5EF4-FFF2-40B4-BE49-F238E27FC236}">
                <a16:creationId xmlns:a16="http://schemas.microsoft.com/office/drawing/2014/main" id="{5DAA62B3-A1CC-4CC0-B8F8-05D59C6BDD9A}"/>
              </a:ext>
            </a:extLst>
          </p:cNvPr>
          <p:cNvPicPr>
            <a:picLocks noChangeAspect="1"/>
          </p:cNvPicPr>
          <p:nvPr/>
        </p:nvPicPr>
        <p:blipFill rotWithShape="1">
          <a:blip r:embed="rId7">
            <a:extLst>
              <a:ext uri="{28A0092B-C50C-407E-A947-70E740481C1C}">
                <a14:useLocalDpi xmlns:a14="http://schemas.microsoft.com/office/drawing/2010/main" val="0"/>
              </a:ext>
            </a:extLst>
          </a:blip>
          <a:srcRect l="14398" b="17978"/>
          <a:stretch/>
        </p:blipFill>
        <p:spPr>
          <a:xfrm>
            <a:off x="-2744220" y="7256585"/>
            <a:ext cx="2668020" cy="3089286"/>
          </a:xfrm>
          <a:prstGeom prst="rect">
            <a:avLst/>
          </a:prstGeom>
        </p:spPr>
      </p:pic>
    </p:spTree>
    <p:extLst>
      <p:ext uri="{BB962C8B-B14F-4D97-AF65-F5344CB8AC3E}">
        <p14:creationId xmlns:p14="http://schemas.microsoft.com/office/powerpoint/2010/main" val="4077134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12" name="Picture 11">
            <a:extLst>
              <a:ext uri="{FF2B5EF4-FFF2-40B4-BE49-F238E27FC236}">
                <a16:creationId xmlns:a16="http://schemas.microsoft.com/office/drawing/2014/main" id="{1D9DF3C4-BC27-4ED6-A54B-C9E37E335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800100"/>
            <a:ext cx="12039600" cy="84289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3" name="Picture 2">
            <a:extLst>
              <a:ext uri="{FF2B5EF4-FFF2-40B4-BE49-F238E27FC236}">
                <a16:creationId xmlns:a16="http://schemas.microsoft.com/office/drawing/2014/main" id="{7505E6B5-4357-4D9E-974D-0F6E6170D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638300"/>
            <a:ext cx="13208544" cy="7010400"/>
          </a:xfrm>
          <a:prstGeom prst="rect">
            <a:avLst/>
          </a:prstGeom>
        </p:spPr>
      </p:pic>
    </p:spTree>
    <p:extLst>
      <p:ext uri="{BB962C8B-B14F-4D97-AF65-F5344CB8AC3E}">
        <p14:creationId xmlns:p14="http://schemas.microsoft.com/office/powerpoint/2010/main" val="260347712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0567" y="913718"/>
            <a:ext cx="11403095" cy="8459563"/>
          </a:xfrm>
          <a:prstGeom prst="rect">
            <a:avLst/>
          </a:prstGeom>
        </p:spPr>
      </p:pic>
    </p:spTree>
    <p:extLst>
      <p:ext uri="{BB962C8B-B14F-4D97-AF65-F5344CB8AC3E}">
        <p14:creationId xmlns:p14="http://schemas.microsoft.com/office/powerpoint/2010/main" val="188174389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20567" y="1247345"/>
            <a:ext cx="11403095" cy="7792308"/>
          </a:xfrm>
          <a:prstGeom prst="rect">
            <a:avLst/>
          </a:prstGeom>
        </p:spPr>
      </p:pic>
    </p:spTree>
    <p:extLst>
      <p:ext uri="{BB962C8B-B14F-4D97-AF65-F5344CB8AC3E}">
        <p14:creationId xmlns:p14="http://schemas.microsoft.com/office/powerpoint/2010/main" val="406751586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20567" y="1115233"/>
            <a:ext cx="11403095" cy="8056533"/>
          </a:xfrm>
          <a:prstGeom prst="rect">
            <a:avLst/>
          </a:prstGeom>
        </p:spPr>
      </p:pic>
    </p:spTree>
    <p:extLst>
      <p:ext uri="{BB962C8B-B14F-4D97-AF65-F5344CB8AC3E}">
        <p14:creationId xmlns:p14="http://schemas.microsoft.com/office/powerpoint/2010/main" val="330348901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07B3EB-3C18-42CD-9806-C6C50F4A36F1}"/>
              </a:ext>
            </a:extLst>
          </p:cNvPr>
          <p:cNvGrpSpPr/>
          <p:nvPr/>
        </p:nvGrpSpPr>
        <p:grpSpPr>
          <a:xfrm>
            <a:off x="-5562600" y="-1"/>
            <a:ext cx="7071360" cy="10287001"/>
            <a:chOff x="11902440" y="-1"/>
            <a:chExt cx="7071360" cy="10287001"/>
          </a:xfrm>
        </p:grpSpPr>
        <p:sp>
          <p:nvSpPr>
            <p:cNvPr id="12" name="Freeform: Shape 11">
              <a:extLst>
                <a:ext uri="{FF2B5EF4-FFF2-40B4-BE49-F238E27FC236}">
                  <a16:creationId xmlns:a16="http://schemas.microsoft.com/office/drawing/2014/main" id="{E3687B33-5129-4099-A3EE-7426D4CFDAA1}"/>
                </a:ext>
              </a:extLst>
            </p:cNvPr>
            <p:cNvSpPr/>
            <p:nvPr/>
          </p:nvSpPr>
          <p:spPr>
            <a:xfrm>
              <a:off x="11902440" y="-1"/>
              <a:ext cx="7071360" cy="10287001"/>
            </a:xfrm>
            <a:custGeom>
              <a:avLst/>
              <a:gdLst>
                <a:gd name="connsiteX0" fmla="*/ 0 w 7071360"/>
                <a:gd name="connsiteY0" fmla="*/ 0 h 10287000"/>
                <a:gd name="connsiteX1" fmla="*/ 6400800 w 7071360"/>
                <a:gd name="connsiteY1" fmla="*/ 0 h 10287000"/>
                <a:gd name="connsiteX2" fmla="*/ 6400800 w 7071360"/>
                <a:gd name="connsiteY2" fmla="*/ 1128713 h 10287000"/>
                <a:gd name="connsiteX3" fmla="*/ 7071360 w 7071360"/>
                <a:gd name="connsiteY3" fmla="*/ 1600200 h 10287000"/>
                <a:gd name="connsiteX4" fmla="*/ 6400800 w 7071360"/>
                <a:gd name="connsiteY4" fmla="*/ 2071688 h 10287000"/>
                <a:gd name="connsiteX5" fmla="*/ 6400800 w 7071360"/>
                <a:gd name="connsiteY5" fmla="*/ 10287000 h 10287000"/>
                <a:gd name="connsiteX6" fmla="*/ 0 w 7071360"/>
                <a:gd name="connsiteY6"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360" h="10287000">
                  <a:moveTo>
                    <a:pt x="0" y="0"/>
                  </a:moveTo>
                  <a:lnTo>
                    <a:pt x="6400800" y="0"/>
                  </a:lnTo>
                  <a:lnTo>
                    <a:pt x="6400800" y="1128713"/>
                  </a:lnTo>
                  <a:lnTo>
                    <a:pt x="7071360" y="1600200"/>
                  </a:lnTo>
                  <a:lnTo>
                    <a:pt x="6400800" y="2071688"/>
                  </a:lnTo>
                  <a:lnTo>
                    <a:pt x="6400800" y="10287000"/>
                  </a:lnTo>
                  <a:lnTo>
                    <a:pt x="0" y="10287000"/>
                  </a:lnTo>
                  <a:close/>
                </a:path>
              </a:pathLst>
            </a:custGeom>
            <a:solidFill>
              <a:srgbClr val="4ACAFE"/>
            </a:solidFill>
            <a:ln>
              <a:noFill/>
            </a:ln>
            <a:effectLst>
              <a:outerShdw blurRad="127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1" name="TextBox 20">
              <a:extLst>
                <a:ext uri="{FF2B5EF4-FFF2-40B4-BE49-F238E27FC236}">
                  <a16:creationId xmlns:a16="http://schemas.microsoft.com/office/drawing/2014/main" id="{8662EAD6-2150-476F-A4A7-437E0C4AA9F2}"/>
                </a:ext>
              </a:extLst>
            </p:cNvPr>
            <p:cNvSpPr txBox="1"/>
            <p:nvPr/>
          </p:nvSpPr>
          <p:spPr>
            <a:xfrm>
              <a:off x="12411054" y="5414308"/>
              <a:ext cx="5715000" cy="1938992"/>
            </a:xfrm>
            <a:prstGeom prst="rect">
              <a:avLst/>
            </a:prstGeom>
            <a:noFill/>
          </p:spPr>
          <p:txBody>
            <a:bodyPr wrap="square" rtlCol="0">
              <a:spAutoFit/>
            </a:bodyPr>
            <a:lstStyle/>
            <a:p>
              <a:pPr algn="ctr"/>
              <a:r>
                <a:rPr lang="en-GB" sz="3000" dirty="0">
                  <a:solidFill>
                    <a:schemeClr val="bg1"/>
                  </a:solidFill>
                  <a:latin typeface="Abadi" panose="020B0604020104020204" pitchFamily="34" charset="0"/>
                  <a:cs typeface="29LT Bukra Bold Italic" panose="000B0903020204020204" pitchFamily="34" charset="-78"/>
                </a:rPr>
                <a:t>Worked on verifying the suitability of images for CVS,</a:t>
              </a:r>
            </a:p>
            <a:p>
              <a:pPr algn="ctr"/>
              <a:r>
                <a:rPr lang="en-GB" sz="3000" dirty="0">
                  <a:solidFill>
                    <a:schemeClr val="bg1"/>
                  </a:solidFill>
                  <a:latin typeface="Abadi" panose="020B0604020104020204" pitchFamily="34" charset="0"/>
                  <a:cs typeface="29LT Bukra Bold Italic" panose="000B0903020204020204" pitchFamily="34" charset="-78"/>
                </a:rPr>
                <a:t>to ensure high quality, professional profile pictures.</a:t>
              </a:r>
              <a:endParaRPr lang="en-US" sz="3000" dirty="0">
                <a:solidFill>
                  <a:schemeClr val="bg1"/>
                </a:solidFill>
                <a:latin typeface="Abadi" panose="020B0604020104020204" pitchFamily="34" charset="0"/>
                <a:cs typeface="29LT Bukra Bold Italic" panose="000B0903020204020204" pitchFamily="34" charset="-78"/>
              </a:endParaRPr>
            </a:p>
          </p:txBody>
        </p:sp>
        <p:sp>
          <p:nvSpPr>
            <p:cNvPr id="24" name="TextBox 23">
              <a:extLst>
                <a:ext uri="{FF2B5EF4-FFF2-40B4-BE49-F238E27FC236}">
                  <a16:creationId xmlns:a16="http://schemas.microsoft.com/office/drawing/2014/main" id="{3CCDAADB-1169-4251-B833-B3CBF146FF0D}"/>
                </a:ext>
              </a:extLst>
            </p:cNvPr>
            <p:cNvSpPr txBox="1"/>
            <p:nvPr/>
          </p:nvSpPr>
          <p:spPr>
            <a:xfrm>
              <a:off x="13594078" y="209370"/>
              <a:ext cx="4122421" cy="1200329"/>
            </a:xfrm>
            <a:prstGeom prst="rect">
              <a:avLst/>
            </a:prstGeom>
            <a:noFill/>
          </p:spPr>
          <p:txBody>
            <a:bodyPr wrap="square" rtlCol="0">
              <a:spAutoFit/>
            </a:bodyPr>
            <a:lstStyle/>
            <a:p>
              <a:r>
                <a:rPr lang="en-US" sz="7200" b="1" dirty="0">
                  <a:solidFill>
                    <a:schemeClr val="bg1"/>
                  </a:solidFill>
                </a:rPr>
                <a:t>Ahmed</a:t>
              </a:r>
              <a:endParaRPr lang="en-US" sz="8000" b="1" dirty="0">
                <a:solidFill>
                  <a:schemeClr val="bg1"/>
                </a:solidFill>
              </a:endParaRPr>
            </a:p>
          </p:txBody>
        </p:sp>
        <p:sp>
          <p:nvSpPr>
            <p:cNvPr id="40" name="TextBox 39">
              <a:extLst>
                <a:ext uri="{FF2B5EF4-FFF2-40B4-BE49-F238E27FC236}">
                  <a16:creationId xmlns:a16="http://schemas.microsoft.com/office/drawing/2014/main" id="{71D884E7-C479-4217-8231-ACB40B9ED7E7}"/>
                </a:ext>
              </a:extLst>
            </p:cNvPr>
            <p:cNvSpPr txBox="1"/>
            <p:nvPr/>
          </p:nvSpPr>
          <p:spPr>
            <a:xfrm>
              <a:off x="13251267" y="4207014"/>
              <a:ext cx="4198533" cy="707886"/>
            </a:xfrm>
            <a:prstGeom prst="rect">
              <a:avLst/>
            </a:prstGeom>
            <a:noFill/>
          </p:spPr>
          <p:txBody>
            <a:bodyPr wrap="square" rtlCol="0">
              <a:spAutoFit/>
            </a:bodyPr>
            <a:lstStyle/>
            <a:p>
              <a:r>
                <a:rPr lang="de-DE" sz="4000" b="1" dirty="0">
                  <a:solidFill>
                    <a:schemeClr val="bg1"/>
                  </a:solidFill>
                </a:rPr>
                <a:t>Image Verification</a:t>
              </a:r>
              <a:endParaRPr lang="en-US" sz="4400" b="1" dirty="0">
                <a:solidFill>
                  <a:schemeClr val="bg1"/>
                </a:solidFill>
              </a:endParaRPr>
            </a:p>
          </p:txBody>
        </p:sp>
        <p:cxnSp>
          <p:nvCxnSpPr>
            <p:cNvPr id="36" name="Straight Connector 35">
              <a:extLst>
                <a:ext uri="{FF2B5EF4-FFF2-40B4-BE49-F238E27FC236}">
                  <a16:creationId xmlns:a16="http://schemas.microsoft.com/office/drawing/2014/main" id="{74F98FA1-4C86-4683-9BF3-39138A41290D}"/>
                </a:ext>
              </a:extLst>
            </p:cNvPr>
            <p:cNvCxnSpPr/>
            <p:nvPr/>
          </p:nvCxnSpPr>
          <p:spPr>
            <a:xfrm>
              <a:off x="13563600" y="5067300"/>
              <a:ext cx="3200400"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5D1D4086-939A-4307-AD2B-85E690CA1CA8}"/>
              </a:ext>
            </a:extLst>
          </p:cNvPr>
          <p:cNvGrpSpPr/>
          <p:nvPr/>
        </p:nvGrpSpPr>
        <p:grpSpPr>
          <a:xfrm>
            <a:off x="-5334000" y="-1"/>
            <a:ext cx="6671355" cy="10287001"/>
            <a:chOff x="6032721" y="-1"/>
            <a:chExt cx="6671355" cy="10287001"/>
          </a:xfrm>
        </p:grpSpPr>
        <p:sp>
          <p:nvSpPr>
            <p:cNvPr id="11" name="Freeform: Shape 10">
              <a:extLst>
                <a:ext uri="{FF2B5EF4-FFF2-40B4-BE49-F238E27FC236}">
                  <a16:creationId xmlns:a16="http://schemas.microsoft.com/office/drawing/2014/main" id="{8D968C90-3F61-4FD3-AFFE-65D99CB1F3F4}"/>
                </a:ext>
              </a:extLst>
            </p:cNvPr>
            <p:cNvSpPr/>
            <p:nvPr/>
          </p:nvSpPr>
          <p:spPr>
            <a:xfrm>
              <a:off x="6032721" y="-1"/>
              <a:ext cx="6671355" cy="10287001"/>
            </a:xfrm>
            <a:custGeom>
              <a:avLst/>
              <a:gdLst>
                <a:gd name="connsiteX0" fmla="*/ 0 w 7056120"/>
                <a:gd name="connsiteY0" fmla="*/ 0 h 10287000"/>
                <a:gd name="connsiteX1" fmla="*/ 6400800 w 7056120"/>
                <a:gd name="connsiteY1" fmla="*/ 0 h 10287000"/>
                <a:gd name="connsiteX2" fmla="*/ 6400800 w 7056120"/>
                <a:gd name="connsiteY2" fmla="*/ 1139428 h 10287000"/>
                <a:gd name="connsiteX3" fmla="*/ 7056120 w 7056120"/>
                <a:gd name="connsiteY3" fmla="*/ 1600200 h 10287000"/>
                <a:gd name="connsiteX4" fmla="*/ 6400800 w 7056120"/>
                <a:gd name="connsiteY4" fmla="*/ 2060972 h 10287000"/>
                <a:gd name="connsiteX5" fmla="*/ 6400800 w 7056120"/>
                <a:gd name="connsiteY5" fmla="*/ 10287000 h 10287000"/>
                <a:gd name="connsiteX6" fmla="*/ 0 w 7056120"/>
                <a:gd name="connsiteY6"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120" h="10287000">
                  <a:moveTo>
                    <a:pt x="0" y="0"/>
                  </a:moveTo>
                  <a:lnTo>
                    <a:pt x="6400800" y="0"/>
                  </a:lnTo>
                  <a:lnTo>
                    <a:pt x="6400800" y="1139428"/>
                  </a:lnTo>
                  <a:lnTo>
                    <a:pt x="7056120" y="1600200"/>
                  </a:lnTo>
                  <a:lnTo>
                    <a:pt x="6400800" y="2060972"/>
                  </a:lnTo>
                  <a:lnTo>
                    <a:pt x="6400800" y="10287000"/>
                  </a:lnTo>
                  <a:lnTo>
                    <a:pt x="0" y="10287000"/>
                  </a:lnTo>
                  <a:close/>
                </a:path>
              </a:pathLst>
            </a:custGeom>
            <a:solidFill>
              <a:srgbClr val="15A0DC"/>
            </a:solidFill>
            <a:ln>
              <a:noFill/>
            </a:ln>
            <a:effectLst>
              <a:outerShdw blurRad="127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62D22070-7CC6-4C6A-A9AD-09BEE697BFBB}"/>
                </a:ext>
              </a:extLst>
            </p:cNvPr>
            <p:cNvSpPr txBox="1"/>
            <p:nvPr/>
          </p:nvSpPr>
          <p:spPr>
            <a:xfrm>
              <a:off x="6324600" y="5409843"/>
              <a:ext cx="5770794" cy="2400657"/>
            </a:xfrm>
            <a:prstGeom prst="rect">
              <a:avLst/>
            </a:prstGeom>
            <a:noFill/>
          </p:spPr>
          <p:txBody>
            <a:bodyPr wrap="square" rtlCol="0">
              <a:spAutoFit/>
            </a:bodyPr>
            <a:lstStyle/>
            <a:p>
              <a:pPr algn="ctr"/>
              <a:r>
                <a:rPr lang="en-GB" sz="3000" dirty="0">
                  <a:solidFill>
                    <a:schemeClr val="bg1"/>
                  </a:solidFill>
                  <a:latin typeface="Abadi" panose="020B0604020104020204" pitchFamily="34" charset="0"/>
                  <a:cs typeface="29LT Bukra Bold Italic" panose="000B0903020204020204" pitchFamily="34" charset="-78"/>
                </a:rPr>
                <a:t>Designed the interview ensuring the integration of NLP and establishing a strong</a:t>
              </a:r>
            </a:p>
            <a:p>
              <a:pPr algn="ctr"/>
              <a:r>
                <a:rPr lang="en-GB" sz="3000" dirty="0">
                  <a:solidFill>
                    <a:schemeClr val="bg1"/>
                  </a:solidFill>
                  <a:latin typeface="Abadi" panose="020B0604020104020204" pitchFamily="34" charset="0"/>
                  <a:cs typeface="29LT Bukra Bold Italic" panose="000B0903020204020204" pitchFamily="34" charset="-78"/>
                </a:rPr>
                <a:t>foundation for future developments</a:t>
              </a:r>
              <a:endParaRPr lang="en-US" sz="3000" dirty="0">
                <a:solidFill>
                  <a:schemeClr val="bg1"/>
                </a:solidFill>
                <a:latin typeface="Abadi" panose="020B0604020104020204" pitchFamily="34" charset="0"/>
                <a:cs typeface="29LT Bukra Bold Italic" panose="000B0903020204020204" pitchFamily="34" charset="-78"/>
              </a:endParaRPr>
            </a:p>
          </p:txBody>
        </p:sp>
        <p:sp>
          <p:nvSpPr>
            <p:cNvPr id="23" name="TextBox 22">
              <a:extLst>
                <a:ext uri="{FF2B5EF4-FFF2-40B4-BE49-F238E27FC236}">
                  <a16:creationId xmlns:a16="http://schemas.microsoft.com/office/drawing/2014/main" id="{6FB5280B-BFC3-4A86-AD80-2D2FE136197F}"/>
                </a:ext>
              </a:extLst>
            </p:cNvPr>
            <p:cNvSpPr txBox="1"/>
            <p:nvPr/>
          </p:nvSpPr>
          <p:spPr>
            <a:xfrm>
              <a:off x="7729377" y="209370"/>
              <a:ext cx="3897628" cy="1200329"/>
            </a:xfrm>
            <a:prstGeom prst="rect">
              <a:avLst/>
            </a:prstGeom>
            <a:noFill/>
          </p:spPr>
          <p:txBody>
            <a:bodyPr wrap="square" rtlCol="0">
              <a:spAutoFit/>
            </a:bodyPr>
            <a:lstStyle/>
            <a:p>
              <a:r>
                <a:rPr lang="en-US" sz="7200" b="1" dirty="0">
                  <a:solidFill>
                    <a:schemeClr val="bg1"/>
                  </a:solidFill>
                </a:rPr>
                <a:t>Osama</a:t>
              </a:r>
              <a:endParaRPr lang="en-US" sz="8000" b="1" dirty="0">
                <a:solidFill>
                  <a:schemeClr val="bg1"/>
                </a:solidFill>
              </a:endParaRPr>
            </a:p>
          </p:txBody>
        </p:sp>
        <p:sp>
          <p:nvSpPr>
            <p:cNvPr id="39" name="TextBox 38">
              <a:extLst>
                <a:ext uri="{FF2B5EF4-FFF2-40B4-BE49-F238E27FC236}">
                  <a16:creationId xmlns:a16="http://schemas.microsoft.com/office/drawing/2014/main" id="{A9A44ADF-3741-408D-856C-8801A0965925}"/>
                </a:ext>
              </a:extLst>
            </p:cNvPr>
            <p:cNvSpPr txBox="1"/>
            <p:nvPr/>
          </p:nvSpPr>
          <p:spPr>
            <a:xfrm>
              <a:off x="7696200" y="4226170"/>
              <a:ext cx="3818980" cy="707886"/>
            </a:xfrm>
            <a:prstGeom prst="rect">
              <a:avLst/>
            </a:prstGeom>
            <a:noFill/>
          </p:spPr>
          <p:txBody>
            <a:bodyPr wrap="square" rtlCol="0">
              <a:spAutoFit/>
            </a:bodyPr>
            <a:lstStyle/>
            <a:p>
              <a:r>
                <a:rPr lang="de-DE" sz="4000" b="1" dirty="0">
                  <a:solidFill>
                    <a:schemeClr val="bg1"/>
                  </a:solidFill>
                </a:rPr>
                <a:t>Interview Bot</a:t>
              </a:r>
              <a:endParaRPr lang="en-US" sz="4400" b="1" dirty="0">
                <a:solidFill>
                  <a:schemeClr val="bg1"/>
                </a:solidFill>
              </a:endParaRPr>
            </a:p>
          </p:txBody>
        </p:sp>
        <p:cxnSp>
          <p:nvCxnSpPr>
            <p:cNvPr id="35" name="Straight Connector 34">
              <a:extLst>
                <a:ext uri="{FF2B5EF4-FFF2-40B4-BE49-F238E27FC236}">
                  <a16:creationId xmlns:a16="http://schemas.microsoft.com/office/drawing/2014/main" id="{4ED3C831-84EA-4663-B053-A49A48E893F0}"/>
                </a:ext>
              </a:extLst>
            </p:cNvPr>
            <p:cNvCxnSpPr/>
            <p:nvPr/>
          </p:nvCxnSpPr>
          <p:spPr>
            <a:xfrm>
              <a:off x="7467600" y="5143500"/>
              <a:ext cx="3200400"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id="{29F6526E-4674-43DE-B8DA-DA9F1F42FCBC}"/>
              </a:ext>
            </a:extLst>
          </p:cNvPr>
          <p:cNvGrpSpPr/>
          <p:nvPr/>
        </p:nvGrpSpPr>
        <p:grpSpPr>
          <a:xfrm>
            <a:off x="-5638800" y="0"/>
            <a:ext cx="6751694" cy="10287000"/>
            <a:chOff x="0" y="0"/>
            <a:chExt cx="6751694" cy="10287000"/>
          </a:xfrm>
        </p:grpSpPr>
        <p:sp>
          <p:nvSpPr>
            <p:cNvPr id="10" name="Freeform: Shape 9">
              <a:extLst>
                <a:ext uri="{FF2B5EF4-FFF2-40B4-BE49-F238E27FC236}">
                  <a16:creationId xmlns:a16="http://schemas.microsoft.com/office/drawing/2014/main" id="{C7EE309D-13FC-4AD9-9E86-9EAA8E785D06}"/>
                </a:ext>
              </a:extLst>
            </p:cNvPr>
            <p:cNvSpPr/>
            <p:nvPr/>
          </p:nvSpPr>
          <p:spPr>
            <a:xfrm rot="5400000">
              <a:off x="-1767653" y="1767653"/>
              <a:ext cx="10287000" cy="6751694"/>
            </a:xfrm>
            <a:custGeom>
              <a:avLst/>
              <a:gdLst>
                <a:gd name="connsiteX0" fmla="*/ 0 w 10287000"/>
                <a:gd name="connsiteY0" fmla="*/ 7040880 h 7040880"/>
                <a:gd name="connsiteX1" fmla="*/ 0 w 10287000"/>
                <a:gd name="connsiteY1" fmla="*/ 640080 h 7040880"/>
                <a:gd name="connsiteX2" fmla="*/ 1150144 w 10287000"/>
                <a:gd name="connsiteY2" fmla="*/ 640080 h 7040880"/>
                <a:gd name="connsiteX3" fmla="*/ 1600200 w 10287000"/>
                <a:gd name="connsiteY3" fmla="*/ 0 h 7040880"/>
                <a:gd name="connsiteX4" fmla="*/ 2050256 w 10287000"/>
                <a:gd name="connsiteY4" fmla="*/ 640080 h 7040880"/>
                <a:gd name="connsiteX5" fmla="*/ 10287000 w 10287000"/>
                <a:gd name="connsiteY5" fmla="*/ 640080 h 7040880"/>
                <a:gd name="connsiteX6" fmla="*/ 10287000 w 10287000"/>
                <a:gd name="connsiteY6" fmla="*/ 7040880 h 704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0" h="7040880">
                  <a:moveTo>
                    <a:pt x="0" y="7040880"/>
                  </a:moveTo>
                  <a:lnTo>
                    <a:pt x="0" y="640080"/>
                  </a:lnTo>
                  <a:lnTo>
                    <a:pt x="1150144" y="640080"/>
                  </a:lnTo>
                  <a:lnTo>
                    <a:pt x="1600200" y="0"/>
                  </a:lnTo>
                  <a:lnTo>
                    <a:pt x="2050256" y="640080"/>
                  </a:lnTo>
                  <a:lnTo>
                    <a:pt x="10287000" y="640080"/>
                  </a:lnTo>
                  <a:lnTo>
                    <a:pt x="10287000" y="7040880"/>
                  </a:lnTo>
                  <a:close/>
                </a:path>
              </a:pathLst>
            </a:custGeom>
            <a:solidFill>
              <a:srgbClr val="0F72B5"/>
            </a:solidFill>
            <a:ln>
              <a:noFill/>
            </a:ln>
            <a:effectLst>
              <a:outerShdw blurRad="127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E0A17AE3-D55A-4BF6-BE1F-9E81215FB21A}"/>
                </a:ext>
              </a:extLst>
            </p:cNvPr>
            <p:cNvSpPr txBox="1"/>
            <p:nvPr/>
          </p:nvSpPr>
          <p:spPr>
            <a:xfrm>
              <a:off x="1945495" y="209371"/>
              <a:ext cx="3953103" cy="1200329"/>
            </a:xfrm>
            <a:prstGeom prst="rect">
              <a:avLst/>
            </a:prstGeom>
            <a:noFill/>
          </p:spPr>
          <p:txBody>
            <a:bodyPr wrap="square" rtlCol="0">
              <a:spAutoFit/>
            </a:bodyPr>
            <a:lstStyle/>
            <a:p>
              <a:r>
                <a:rPr lang="en-US" sz="7200" b="1" dirty="0">
                  <a:solidFill>
                    <a:schemeClr val="bg1"/>
                  </a:solidFill>
                </a:rPr>
                <a:t>Nour</a:t>
              </a:r>
              <a:endParaRPr lang="en-US" sz="8000" b="1" dirty="0">
                <a:solidFill>
                  <a:schemeClr val="bg1"/>
                </a:solidFill>
              </a:endParaRPr>
            </a:p>
          </p:txBody>
        </p:sp>
        <p:sp>
          <p:nvSpPr>
            <p:cNvPr id="20" name="TextBox 19">
              <a:extLst>
                <a:ext uri="{FF2B5EF4-FFF2-40B4-BE49-F238E27FC236}">
                  <a16:creationId xmlns:a16="http://schemas.microsoft.com/office/drawing/2014/main" id="{7BA001D8-D508-4C0A-B815-6022AF545BE0}"/>
                </a:ext>
              </a:extLst>
            </p:cNvPr>
            <p:cNvSpPr txBox="1"/>
            <p:nvPr/>
          </p:nvSpPr>
          <p:spPr>
            <a:xfrm>
              <a:off x="600194" y="5486043"/>
              <a:ext cx="4704296" cy="2400657"/>
            </a:xfrm>
            <a:prstGeom prst="rect">
              <a:avLst/>
            </a:prstGeom>
            <a:noFill/>
          </p:spPr>
          <p:txBody>
            <a:bodyPr wrap="square" rtlCol="0">
              <a:spAutoFit/>
            </a:bodyPr>
            <a:lstStyle/>
            <a:p>
              <a:pPr algn="ctr"/>
              <a:r>
                <a:rPr lang="en-GB" sz="3000" dirty="0">
                  <a:solidFill>
                    <a:schemeClr val="bg1"/>
                  </a:solidFill>
                  <a:latin typeface="Abadi" panose="020B0604020104020204" pitchFamily="34" charset="0"/>
                  <a:cs typeface="29LT Bukra Bold Italic" panose="000B0903020204020204" pitchFamily="34" charset="-78"/>
                </a:rPr>
                <a:t>Developed the core functionalities of the </a:t>
              </a:r>
            </a:p>
            <a:p>
              <a:pPr algn="ctr"/>
              <a:r>
                <a:rPr lang="en-GB" sz="3000" dirty="0">
                  <a:solidFill>
                    <a:schemeClr val="bg1"/>
                  </a:solidFill>
                  <a:latin typeface="Abadi" panose="020B0604020104020204" pitchFamily="34" charset="0"/>
                  <a:cs typeface="29LT Bukra Bold Italic" panose="000B0903020204020204" pitchFamily="34" charset="-78"/>
                </a:rPr>
                <a:t>resume analyzer, focusing </a:t>
              </a:r>
            </a:p>
            <a:p>
              <a:pPr algn="ctr"/>
              <a:r>
                <a:rPr lang="en-GB" sz="3000" dirty="0">
                  <a:solidFill>
                    <a:schemeClr val="bg1"/>
                  </a:solidFill>
                  <a:latin typeface="Abadi" panose="020B0604020104020204" pitchFamily="34" charset="0"/>
                  <a:cs typeface="29LT Bukra Bold Italic" panose="000B0903020204020204" pitchFamily="34" charset="-78"/>
                </a:rPr>
                <a:t>on key algorithms for </a:t>
              </a:r>
            </a:p>
            <a:p>
              <a:pPr algn="ctr"/>
              <a:r>
                <a:rPr lang="en-GB" sz="3000" dirty="0">
                  <a:solidFill>
                    <a:schemeClr val="bg1"/>
                  </a:solidFill>
                  <a:latin typeface="Abadi" panose="020B0604020104020204" pitchFamily="34" charset="0"/>
                  <a:cs typeface="29LT Bukra Bold Italic" panose="000B0903020204020204" pitchFamily="34" charset="-78"/>
                </a:rPr>
                <a:t>NLP and UI design.</a:t>
              </a:r>
              <a:endParaRPr lang="en-US" sz="3000" dirty="0">
                <a:solidFill>
                  <a:schemeClr val="bg1"/>
                </a:solidFill>
                <a:latin typeface="Abadi" panose="020B0604020104020204" pitchFamily="34" charset="0"/>
                <a:cs typeface="29LT Bukra Bold Italic" panose="000B0903020204020204" pitchFamily="34" charset="-78"/>
              </a:endParaRPr>
            </a:p>
          </p:txBody>
        </p:sp>
        <p:sp>
          <p:nvSpPr>
            <p:cNvPr id="37" name="TextBox 36">
              <a:extLst>
                <a:ext uri="{FF2B5EF4-FFF2-40B4-BE49-F238E27FC236}">
                  <a16:creationId xmlns:a16="http://schemas.microsoft.com/office/drawing/2014/main" id="{6C76C4E3-CA9A-4F11-B82C-18F291AB9EE9}"/>
                </a:ext>
              </a:extLst>
            </p:cNvPr>
            <p:cNvSpPr txBox="1"/>
            <p:nvPr/>
          </p:nvSpPr>
          <p:spPr>
            <a:xfrm>
              <a:off x="1066800" y="4226170"/>
              <a:ext cx="3818980" cy="707875"/>
            </a:xfrm>
            <a:prstGeom prst="rect">
              <a:avLst/>
            </a:prstGeom>
            <a:noFill/>
          </p:spPr>
          <p:txBody>
            <a:bodyPr wrap="square" rtlCol="0">
              <a:spAutoFit/>
            </a:bodyPr>
            <a:lstStyle/>
            <a:p>
              <a:r>
                <a:rPr lang="de-DE" sz="4000" b="1" dirty="0">
                  <a:solidFill>
                    <a:schemeClr val="bg1"/>
                  </a:solidFill>
                </a:rPr>
                <a:t>Resume Analyzer</a:t>
              </a:r>
              <a:endParaRPr lang="en-US" sz="4400" b="1" dirty="0">
                <a:solidFill>
                  <a:schemeClr val="bg1"/>
                </a:solidFill>
              </a:endParaRPr>
            </a:p>
          </p:txBody>
        </p:sp>
        <p:cxnSp>
          <p:nvCxnSpPr>
            <p:cNvPr id="34" name="Straight Connector 33">
              <a:extLst>
                <a:ext uri="{FF2B5EF4-FFF2-40B4-BE49-F238E27FC236}">
                  <a16:creationId xmlns:a16="http://schemas.microsoft.com/office/drawing/2014/main" id="{914A2CDF-A596-4720-AEB1-1ED1035972C8}"/>
                </a:ext>
              </a:extLst>
            </p:cNvPr>
            <p:cNvCxnSpPr/>
            <p:nvPr/>
          </p:nvCxnSpPr>
          <p:spPr>
            <a:xfrm>
              <a:off x="1371600" y="5143500"/>
              <a:ext cx="3200400"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F8ED5C24-FD8A-4E0B-A9A7-3B5AB407139B}"/>
              </a:ext>
            </a:extLst>
          </p:cNvPr>
          <p:cNvGrpSpPr/>
          <p:nvPr/>
        </p:nvGrpSpPr>
        <p:grpSpPr>
          <a:xfrm>
            <a:off x="6141720" y="791170"/>
            <a:ext cx="7071360" cy="2447330"/>
            <a:chOff x="5608320" y="638770"/>
            <a:chExt cx="7071360" cy="2447330"/>
          </a:xfrm>
        </p:grpSpPr>
        <p:sp>
          <p:nvSpPr>
            <p:cNvPr id="31" name="TextBox 30">
              <a:extLst>
                <a:ext uri="{FF2B5EF4-FFF2-40B4-BE49-F238E27FC236}">
                  <a16:creationId xmlns:a16="http://schemas.microsoft.com/office/drawing/2014/main" id="{3A2D3D44-C212-4D5D-BE44-ADE2D2F28391}"/>
                </a:ext>
              </a:extLst>
            </p:cNvPr>
            <p:cNvSpPr txBox="1"/>
            <p:nvPr/>
          </p:nvSpPr>
          <p:spPr>
            <a:xfrm>
              <a:off x="5608320" y="638770"/>
              <a:ext cx="7071360" cy="2400657"/>
            </a:xfrm>
            <a:prstGeom prst="rect">
              <a:avLst/>
            </a:prstGeom>
            <a:noFill/>
            <a:effectLst>
              <a:outerShdw blurRad="50800" dist="38100" dir="2700000" algn="tl" rotWithShape="0">
                <a:prstClr val="black">
                  <a:alpha val="30000"/>
                </a:prstClr>
              </a:outerShdw>
            </a:effectLst>
          </p:spPr>
          <p:txBody>
            <a:bodyPr wrap="square" rtlCol="0">
              <a:spAutoFit/>
            </a:bodyPr>
            <a:lstStyle/>
            <a:p>
              <a:r>
                <a:rPr lang="en-US" sz="15000" dirty="0">
                  <a:solidFill>
                    <a:schemeClr val="bg1"/>
                  </a:solidFill>
                  <a:latin typeface="29LT Bukra Bold Italic" panose="000B0903020204020204" pitchFamily="34" charset="-78"/>
                  <a:cs typeface="29LT Bukra Bold Italic" panose="000B0903020204020204" pitchFamily="34" charset="-78"/>
                </a:rPr>
                <a:t>Team</a:t>
              </a:r>
            </a:p>
          </p:txBody>
        </p:sp>
        <p:sp>
          <p:nvSpPr>
            <p:cNvPr id="32" name="TextBox 31">
              <a:extLst>
                <a:ext uri="{FF2B5EF4-FFF2-40B4-BE49-F238E27FC236}">
                  <a16:creationId xmlns:a16="http://schemas.microsoft.com/office/drawing/2014/main" id="{1DCC99B1-4718-48B0-A964-270435BBCBFE}"/>
                </a:ext>
              </a:extLst>
            </p:cNvPr>
            <p:cNvSpPr txBox="1"/>
            <p:nvPr/>
          </p:nvSpPr>
          <p:spPr>
            <a:xfrm>
              <a:off x="7848600" y="2162770"/>
              <a:ext cx="4064000" cy="923330"/>
            </a:xfrm>
            <a:prstGeom prst="rect">
              <a:avLst/>
            </a:prstGeom>
            <a:noFill/>
            <a:effectLst>
              <a:outerShdw blurRad="50800" dist="38100" algn="l" rotWithShape="0">
                <a:prstClr val="black">
                  <a:alpha val="40000"/>
                </a:prstClr>
              </a:outerShdw>
            </a:effectLst>
          </p:spPr>
          <p:txBody>
            <a:bodyPr wrap="square" rtlCol="0">
              <a:spAutoFit/>
            </a:bodyPr>
            <a:lstStyle/>
            <a:p>
              <a:r>
                <a:rPr lang="en-US" sz="5400" dirty="0">
                  <a:solidFill>
                    <a:srgbClr val="FFC000"/>
                  </a:solidFill>
                  <a:latin typeface="Co Text Arabic Bold" panose="020B0803060202020204" pitchFamily="34" charset="-78"/>
                  <a:cs typeface="Co Text Arabic Bold" panose="020B0803060202020204" pitchFamily="34" charset="-78"/>
                </a:rPr>
                <a:t>members</a:t>
              </a:r>
            </a:p>
          </p:txBody>
        </p:sp>
      </p:grpSp>
      <p:sp>
        <p:nvSpPr>
          <p:cNvPr id="50" name="TextBox 49">
            <a:extLst>
              <a:ext uri="{FF2B5EF4-FFF2-40B4-BE49-F238E27FC236}">
                <a16:creationId xmlns:a16="http://schemas.microsoft.com/office/drawing/2014/main" id="{C0F8ABA4-10F1-45D2-85C6-1947291DF7E2}"/>
              </a:ext>
            </a:extLst>
          </p:cNvPr>
          <p:cNvSpPr txBox="1"/>
          <p:nvPr/>
        </p:nvSpPr>
        <p:spPr>
          <a:xfrm>
            <a:off x="3581400" y="4851644"/>
            <a:ext cx="12268200" cy="1892056"/>
          </a:xfrm>
          <a:prstGeom prst="rect">
            <a:avLst/>
          </a:prstGeom>
          <a:noFill/>
          <a:effectLst>
            <a:outerShdw blurRad="50800" dist="38100" dir="2700000" algn="tl" rotWithShape="0">
              <a:prstClr val="black">
                <a:alpha val="30000"/>
              </a:prstClr>
            </a:outerShdw>
          </a:effectLst>
        </p:spPr>
        <p:txBody>
          <a:bodyPr wrap="square" rtlCol="0">
            <a:spAutoFit/>
          </a:bodyPr>
          <a:lstStyle/>
          <a:p>
            <a:pPr algn="just" rtl="0">
              <a:lnSpc>
                <a:spcPct val="107000"/>
              </a:lnSpc>
              <a:spcAft>
                <a:spcPts val="800"/>
              </a:spcAft>
            </a:pP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No</a:t>
            </a:r>
            <a:r>
              <a:rPr lang="en-US" sz="3300" dirty="0">
                <a:solidFill>
                  <a:schemeClr val="bg1"/>
                </a:solidFill>
                <a:latin typeface="29LT Bukra Bold Italic" panose="000B0903020204020204" pitchFamily="34" charset="-78"/>
                <a:ea typeface="Calibri" panose="020F0502020204030204" pitchFamily="34" charset="0"/>
                <a:cs typeface="29LT Bukra Bold Italic" panose="000B0903020204020204" pitchFamily="34" charset="-78"/>
              </a:rPr>
              <a:t>u</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r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Hossameldin</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Shamseldin</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Mohamed      4221290</a:t>
            </a:r>
          </a:p>
          <a:p>
            <a:pPr algn="just" rtl="0">
              <a:lnSpc>
                <a:spcPct val="107000"/>
              </a:lnSpc>
              <a:spcAft>
                <a:spcPts val="800"/>
              </a:spcAft>
            </a:pP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Osama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AlHussein</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AbdAljalil</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Elkassaby</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4221147</a:t>
            </a:r>
          </a:p>
          <a:p>
            <a:pPr algn="just"/>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Ahmed Saad Mohamed Ahmed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Zidan</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4221124</a:t>
            </a:r>
            <a:endParaRPr lang="en-US" sz="3300" dirty="0">
              <a:solidFill>
                <a:schemeClr val="bg1"/>
              </a:solidFill>
              <a:latin typeface="29LT Bukra Bold Italic" panose="000B0903020204020204" pitchFamily="34" charset="-78"/>
              <a:cs typeface="29LT Bukra Bold Italic" panose="000B0903020204020204" pitchFamily="34" charset="-78"/>
            </a:endParaRPr>
          </a:p>
        </p:txBody>
      </p:sp>
      <p:sp>
        <p:nvSpPr>
          <p:cNvPr id="51" name="TextBox 50">
            <a:extLst>
              <a:ext uri="{FF2B5EF4-FFF2-40B4-BE49-F238E27FC236}">
                <a16:creationId xmlns:a16="http://schemas.microsoft.com/office/drawing/2014/main" id="{9C18E4D5-7C45-4D05-9C8B-D95802838235}"/>
              </a:ext>
            </a:extLst>
          </p:cNvPr>
          <p:cNvSpPr txBox="1"/>
          <p:nvPr/>
        </p:nvSpPr>
        <p:spPr>
          <a:xfrm>
            <a:off x="5619750" y="7734300"/>
            <a:ext cx="8115300" cy="1258999"/>
          </a:xfrm>
          <a:prstGeom prst="rect">
            <a:avLst/>
          </a:prstGeom>
          <a:noFill/>
          <a:effectLst>
            <a:outerShdw blurRad="50800" dist="38100" dir="2700000" algn="tl" rotWithShape="0">
              <a:prstClr val="black">
                <a:alpha val="30000"/>
              </a:prstClr>
            </a:outerShdw>
          </a:effectLst>
        </p:spPr>
        <p:txBody>
          <a:bodyPr wrap="square" rtlCol="0">
            <a:spAutoFit/>
          </a:bodyPr>
          <a:lstStyle/>
          <a:p>
            <a:pPr algn="ctr" rtl="0">
              <a:lnSpc>
                <a:spcPct val="107000"/>
              </a:lnSpc>
              <a:spcAft>
                <a:spcPts val="800"/>
              </a:spcAft>
            </a:pPr>
            <a:r>
              <a:rPr lang="en-GB" sz="3300" b="1" dirty="0">
                <a:solidFill>
                  <a:srgbClr val="FFC000"/>
                </a:solidFill>
                <a:effectLst/>
                <a:latin typeface="29LT Bukra Bold Italic" panose="000B0903020204020204" pitchFamily="34" charset="-78"/>
                <a:ea typeface="Calibri" panose="020F0502020204030204" pitchFamily="34" charset="0"/>
                <a:cs typeface="29LT Bukra Bold Italic" panose="000B0903020204020204" pitchFamily="34" charset="-78"/>
              </a:rPr>
              <a:t>Supervised by</a:t>
            </a:r>
          </a:p>
          <a:p>
            <a:pPr algn="ctr" rtl="0">
              <a:lnSpc>
                <a:spcPct val="107000"/>
              </a:lnSpc>
              <a:spcAft>
                <a:spcPts val="800"/>
              </a:spcAft>
            </a:pPr>
            <a:r>
              <a:rPr lang="en-GB" sz="3300" b="1"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Prof. Hisham Arafat Ali</a:t>
            </a:r>
          </a:p>
        </p:txBody>
      </p:sp>
    </p:spTree>
    <p:extLst>
      <p:ext uri="{BB962C8B-B14F-4D97-AF65-F5344CB8AC3E}">
        <p14:creationId xmlns:p14="http://schemas.microsoft.com/office/powerpoint/2010/main" val="3362182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01387" y="913718"/>
            <a:ext cx="11041454" cy="8459563"/>
          </a:xfrm>
          <a:prstGeom prst="rect">
            <a:avLst/>
          </a:prstGeom>
        </p:spPr>
      </p:pic>
      <p:pic>
        <p:nvPicPr>
          <p:cNvPr id="5" name="Picture 4">
            <a:extLst>
              <a:ext uri="{FF2B5EF4-FFF2-40B4-BE49-F238E27FC236}">
                <a16:creationId xmlns:a16="http://schemas.microsoft.com/office/drawing/2014/main" id="{8343DA46-9D7D-4BB9-A734-0F97FA0CA4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31009" y="190500"/>
            <a:ext cx="1656991" cy="937920"/>
          </a:xfrm>
          <a:prstGeom prst="rect">
            <a:avLst/>
          </a:prstGeom>
        </p:spPr>
      </p:pic>
    </p:spTree>
    <p:extLst>
      <p:ext uri="{BB962C8B-B14F-4D97-AF65-F5344CB8AC3E}">
        <p14:creationId xmlns:p14="http://schemas.microsoft.com/office/powerpoint/2010/main" val="286066453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01387" y="2829883"/>
            <a:ext cx="11041454" cy="4627232"/>
          </a:xfrm>
          <a:prstGeom prst="rect">
            <a:avLst/>
          </a:prstGeom>
        </p:spPr>
      </p:pic>
    </p:spTree>
    <p:extLst>
      <p:ext uri="{BB962C8B-B14F-4D97-AF65-F5344CB8AC3E}">
        <p14:creationId xmlns:p14="http://schemas.microsoft.com/office/powerpoint/2010/main" val="262248879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58002" y="913718"/>
            <a:ext cx="9419998" cy="8729965"/>
          </a:xfrm>
          <a:prstGeom prst="rect">
            <a:avLst/>
          </a:prstGeom>
        </p:spPr>
      </p:pic>
    </p:spTree>
    <p:extLst>
      <p:ext uri="{BB962C8B-B14F-4D97-AF65-F5344CB8AC3E}">
        <p14:creationId xmlns:p14="http://schemas.microsoft.com/office/powerpoint/2010/main" val="315092251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5301" y="913718"/>
            <a:ext cx="10893626" cy="8459563"/>
          </a:xfrm>
          <a:prstGeom prst="rect">
            <a:avLst/>
          </a:prstGeom>
        </p:spPr>
      </p:pic>
    </p:spTree>
    <p:extLst>
      <p:ext uri="{BB962C8B-B14F-4D97-AF65-F5344CB8AC3E}">
        <p14:creationId xmlns:p14="http://schemas.microsoft.com/office/powerpoint/2010/main" val="287303577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75301" y="3844037"/>
            <a:ext cx="10893626" cy="2598924"/>
          </a:xfrm>
          <a:prstGeom prst="rect">
            <a:avLst/>
          </a:prstGeom>
        </p:spPr>
      </p:pic>
    </p:spTree>
    <p:extLst>
      <p:ext uri="{BB962C8B-B14F-4D97-AF65-F5344CB8AC3E}">
        <p14:creationId xmlns:p14="http://schemas.microsoft.com/office/powerpoint/2010/main" val="200385736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1009" y="913718"/>
            <a:ext cx="8842209" cy="8459563"/>
          </a:xfrm>
          <a:prstGeom prst="rect">
            <a:avLst/>
          </a:prstGeom>
        </p:spPr>
      </p:pic>
    </p:spTree>
    <p:extLst>
      <p:ext uri="{BB962C8B-B14F-4D97-AF65-F5344CB8AC3E}">
        <p14:creationId xmlns:p14="http://schemas.microsoft.com/office/powerpoint/2010/main" val="123302611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rotWithShape="1">
          <a:blip r:embed="rId3">
            <a:extLst>
              <a:ext uri="{28A0092B-C50C-407E-A947-70E740481C1C}">
                <a14:useLocalDpi xmlns:a14="http://schemas.microsoft.com/office/drawing/2010/main" val="0"/>
              </a:ext>
            </a:extLst>
          </a:blip>
          <a:srcRect l="694" r="751"/>
          <a:stretch/>
        </p:blipFill>
        <p:spPr>
          <a:xfrm>
            <a:off x="3906280" y="342900"/>
            <a:ext cx="11479345" cy="9944100"/>
          </a:xfrm>
          <a:prstGeom prst="rect">
            <a:avLst/>
          </a:prstGeom>
        </p:spPr>
      </p:pic>
    </p:spTree>
    <p:extLst>
      <p:ext uri="{BB962C8B-B14F-4D97-AF65-F5344CB8AC3E}">
        <p14:creationId xmlns:p14="http://schemas.microsoft.com/office/powerpoint/2010/main" val="377371569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rotWithShape="1">
          <a:blip r:embed="rId3">
            <a:extLst>
              <a:ext uri="{28A0092B-C50C-407E-A947-70E740481C1C}">
                <a14:useLocalDpi xmlns:a14="http://schemas.microsoft.com/office/drawing/2010/main" val="0"/>
              </a:ext>
            </a:extLst>
          </a:blip>
          <a:srcRect l="654"/>
          <a:stretch/>
        </p:blipFill>
        <p:spPr>
          <a:xfrm>
            <a:off x="3886200" y="0"/>
            <a:ext cx="11582400" cy="8267700"/>
          </a:xfrm>
          <a:prstGeom prst="rect">
            <a:avLst/>
          </a:prstGeom>
        </p:spPr>
      </p:pic>
    </p:spTree>
    <p:extLst>
      <p:ext uri="{BB962C8B-B14F-4D97-AF65-F5344CB8AC3E}">
        <p14:creationId xmlns:p14="http://schemas.microsoft.com/office/powerpoint/2010/main" val="62373257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B5B2930-F5C3-40CE-9922-0A3DCAA66507}"/>
              </a:ext>
            </a:extLst>
          </p:cNvPr>
          <p:cNvGrpSpPr/>
          <p:nvPr/>
        </p:nvGrpSpPr>
        <p:grpSpPr>
          <a:xfrm>
            <a:off x="10239603" y="1122782"/>
            <a:ext cx="7019697" cy="10556306"/>
            <a:chOff x="10239603" y="1122782"/>
            <a:chExt cx="7019697" cy="10556306"/>
          </a:xfrm>
        </p:grpSpPr>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sp>
          <p:nvSpPr>
            <p:cNvPr id="15" name="Oval 14">
              <a:extLst>
                <a:ext uri="{FF2B5EF4-FFF2-40B4-BE49-F238E27FC236}">
                  <a16:creationId xmlns:a16="http://schemas.microsoft.com/office/drawing/2014/main" id="{A38F5B48-F3A8-4332-83F8-11BF0017B9BD}"/>
                </a:ext>
              </a:extLst>
            </p:cNvPr>
            <p:cNvSpPr/>
            <p:nvPr/>
          </p:nvSpPr>
          <p:spPr>
            <a:xfrm>
              <a:off x="11353800" y="2067741"/>
              <a:ext cx="4958655" cy="500335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B61C3C-9EA9-4697-A262-86F66EDBC6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72017" y="1152201"/>
              <a:ext cx="5133744" cy="6326008"/>
            </a:xfrm>
            <a:prstGeom prst="rect">
              <a:avLst/>
            </a:prstGeom>
          </p:spPr>
        </p:pic>
      </p:grpSp>
      <p:sp>
        <p:nvSpPr>
          <p:cNvPr id="4" name="TextBox 4"/>
          <p:cNvSpPr txBox="1"/>
          <p:nvPr/>
        </p:nvSpPr>
        <p:spPr>
          <a:xfrm>
            <a:off x="737370" y="1367293"/>
            <a:ext cx="1725658" cy="2016543"/>
          </a:xfrm>
          <a:prstGeom prst="rect">
            <a:avLst/>
          </a:prstGeom>
        </p:spPr>
        <p:txBody>
          <a:bodyPr lIns="50800" tIns="50800" rIns="50800" bIns="50800" rtlCol="0" anchor="ctr"/>
          <a:lstStyle/>
          <a:p>
            <a:pPr algn="ctr">
              <a:lnSpc>
                <a:spcPts val="2659"/>
              </a:lnSpc>
              <a:spcBef>
                <a:spcPct val="0"/>
              </a:spcBef>
            </a:pPr>
            <a:endParaRPr/>
          </a:p>
        </p:txBody>
      </p:sp>
      <p:sp>
        <p:nvSpPr>
          <p:cNvPr id="11" name="TextBox 11"/>
          <p:cNvSpPr txBox="1"/>
          <p:nvPr/>
        </p:nvSpPr>
        <p:spPr>
          <a:xfrm>
            <a:off x="1316318" y="3734338"/>
            <a:ext cx="8426245" cy="3877985"/>
          </a:xfrm>
          <a:prstGeom prst="rect">
            <a:avLst/>
          </a:prstGeom>
        </p:spPr>
        <p:txBody>
          <a:bodyPr wrap="square" lIns="0" tIns="0" rIns="0" bIns="0" rtlCol="0" anchor="t">
            <a:spAutoFit/>
          </a:bodyPr>
          <a:lstStyle/>
          <a:p>
            <a:pPr marL="0" lvl="0" indent="0" algn="l">
              <a:spcBef>
                <a:spcPct val="0"/>
              </a:spcBef>
            </a:pPr>
            <a:r>
              <a:rPr lang="en-GB" sz="3600" u="none" strike="noStrike" spc="-40" dirty="0">
                <a:solidFill>
                  <a:srgbClr val="051D40"/>
                </a:solidFill>
                <a:latin typeface="+mj-lt"/>
                <a:cs typeface="29LT Azer" panose="00000500000000000000" pitchFamily="2" charset="-78"/>
              </a:rPr>
              <a:t>Finally, we've successfully posted the job ad on Cyber Cloud and created our custom site for filtering resumes. Now we can easily receive and sort applications, saving us a lot of time and effort. </a:t>
            </a:r>
          </a:p>
          <a:p>
            <a:pPr marL="0" lvl="0" indent="0" algn="l">
              <a:spcBef>
                <a:spcPct val="0"/>
              </a:spcBef>
            </a:pPr>
            <a:r>
              <a:rPr lang="en-GB" sz="3600" u="none" strike="noStrike" spc="-40" dirty="0">
                <a:solidFill>
                  <a:srgbClr val="051D40"/>
                </a:solidFill>
                <a:latin typeface="+mj-lt"/>
                <a:cs typeface="29LT Azer" panose="00000500000000000000" pitchFamily="2" charset="-78"/>
              </a:rPr>
              <a:t>I'm optimistic about finding the perfect candidate for this position soon.</a:t>
            </a:r>
            <a:endParaRPr lang="en-US" sz="3600" u="none" strike="noStrike" spc="-40" dirty="0">
              <a:solidFill>
                <a:srgbClr val="051D40"/>
              </a:solidFill>
              <a:latin typeface="+mj-lt"/>
              <a:cs typeface="29LT Azer" panose="00000500000000000000" pitchFamily="2" charset="-78"/>
            </a:endParaRPr>
          </a:p>
        </p:txBody>
      </p:sp>
      <p:sp>
        <p:nvSpPr>
          <p:cNvPr id="18" name="Rectangle 17">
            <a:extLst>
              <a:ext uri="{FF2B5EF4-FFF2-40B4-BE49-F238E27FC236}">
                <a16:creationId xmlns:a16="http://schemas.microsoft.com/office/drawing/2014/main" id="{F582E4E7-43E2-4871-8ECE-A17AB5DA6A6E}"/>
              </a:ext>
            </a:extLst>
          </p:cNvPr>
          <p:cNvSpPr/>
          <p:nvPr/>
        </p:nvSpPr>
        <p:spPr>
          <a:xfrm>
            <a:off x="10861081" y="5673331"/>
            <a:ext cx="6172200" cy="2400165"/>
          </a:xfrm>
          <a:prstGeom prst="rect">
            <a:avLst/>
          </a:prstGeom>
          <a:solidFill>
            <a:srgbClr val="145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E8F247A-2C51-4E43-8A0D-3E62AE2C2DB3}"/>
              </a:ext>
            </a:extLst>
          </p:cNvPr>
          <p:cNvSpPr txBox="1"/>
          <p:nvPr/>
        </p:nvSpPr>
        <p:spPr>
          <a:xfrm>
            <a:off x="12217975" y="6495029"/>
            <a:ext cx="4064000" cy="923330"/>
          </a:xfrm>
          <a:prstGeom prst="rect">
            <a:avLst/>
          </a:prstGeom>
          <a:noFill/>
          <a:effectLst>
            <a:outerShdw blurRad="50800" dist="38100" algn="l" rotWithShape="0">
              <a:prstClr val="black">
                <a:alpha val="40000"/>
              </a:prstClr>
            </a:outerShdw>
          </a:effectLst>
        </p:spPr>
        <p:txBody>
          <a:bodyPr wrap="square" rtlCol="0">
            <a:spAutoFit/>
          </a:bodyPr>
          <a:lstStyle/>
          <a:p>
            <a:r>
              <a:rPr lang="en-US" sz="5400" dirty="0">
                <a:solidFill>
                  <a:schemeClr val="bg1"/>
                </a:solidFill>
                <a:latin typeface="Co Text Arabic Bold" panose="020B0803060202020204" pitchFamily="34" charset="-78"/>
                <a:cs typeface="Co Text Arabic Bold" panose="020B0803060202020204" pitchFamily="34" charset="-78"/>
              </a:rPr>
              <a:t>Mohamed</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TextBox 4"/>
          <p:cNvSpPr txBox="1"/>
          <p:nvPr/>
        </p:nvSpPr>
        <p:spPr>
          <a:xfrm>
            <a:off x="737370" y="1367293"/>
            <a:ext cx="1725658" cy="2016543"/>
          </a:xfrm>
          <a:prstGeom prst="rect">
            <a:avLst/>
          </a:prstGeom>
        </p:spPr>
        <p:txBody>
          <a:bodyPr lIns="50800" tIns="50800" rIns="50800" bIns="50800" rtlCol="0" anchor="ctr"/>
          <a:lstStyle/>
          <a:p>
            <a:pPr algn="ctr">
              <a:lnSpc>
                <a:spcPts val="2659"/>
              </a:lnSpc>
              <a:spcBef>
                <a:spcPct val="0"/>
              </a:spcBef>
            </a:pPr>
            <a:endParaRPr/>
          </a:p>
        </p:txBody>
      </p:sp>
      <p:sp>
        <p:nvSpPr>
          <p:cNvPr id="11" name="TextBox 11"/>
          <p:cNvSpPr txBox="1"/>
          <p:nvPr/>
        </p:nvSpPr>
        <p:spPr>
          <a:xfrm>
            <a:off x="1256259" y="4569416"/>
            <a:ext cx="8426245" cy="1107996"/>
          </a:xfrm>
          <a:prstGeom prst="rect">
            <a:avLst/>
          </a:prstGeom>
        </p:spPr>
        <p:txBody>
          <a:bodyPr wrap="square" lIns="0" tIns="0" rIns="0" bIns="0" rtlCol="0" anchor="t">
            <a:spAutoFit/>
          </a:bodyPr>
          <a:lstStyle/>
          <a:p>
            <a:pPr marL="0" lvl="0" indent="0" algn="l">
              <a:spcBef>
                <a:spcPct val="0"/>
              </a:spcBef>
            </a:pPr>
            <a:r>
              <a:rPr lang="en-GB" sz="3600" b="0" i="0" dirty="0">
                <a:solidFill>
                  <a:srgbClr val="414141"/>
                </a:solidFill>
                <a:effectLst/>
                <a:latin typeface="Arial" panose="020B0604020202020204" pitchFamily="34" charset="0"/>
              </a:rPr>
              <a:t>Now it's my turn to tell you my experience after using the site.</a:t>
            </a:r>
            <a:endParaRPr lang="en-US" sz="3600" u="none" strike="noStrike" spc="-40" dirty="0">
              <a:solidFill>
                <a:srgbClr val="051D40"/>
              </a:solidFill>
              <a:latin typeface="+mj-lt"/>
              <a:cs typeface="29LT Azer" panose="00000500000000000000" pitchFamily="2" charset="-78"/>
            </a:endParaRPr>
          </a:p>
        </p:txBody>
      </p:sp>
      <p:grpSp>
        <p:nvGrpSpPr>
          <p:cNvPr id="2" name="Group 1">
            <a:extLst>
              <a:ext uri="{FF2B5EF4-FFF2-40B4-BE49-F238E27FC236}">
                <a16:creationId xmlns:a16="http://schemas.microsoft.com/office/drawing/2014/main" id="{21614573-1A9D-44A0-9EED-34418CC5881C}"/>
              </a:ext>
            </a:extLst>
          </p:cNvPr>
          <p:cNvGrpSpPr/>
          <p:nvPr/>
        </p:nvGrpSpPr>
        <p:grpSpPr>
          <a:xfrm>
            <a:off x="10239603" y="1122782"/>
            <a:ext cx="7019697" cy="10556306"/>
            <a:chOff x="10239603" y="1122782"/>
            <a:chExt cx="7019697" cy="10556306"/>
          </a:xfrm>
        </p:grpSpPr>
        <p:grpSp>
          <p:nvGrpSpPr>
            <p:cNvPr id="19" name="Group 18">
              <a:extLst>
                <a:ext uri="{FF2B5EF4-FFF2-40B4-BE49-F238E27FC236}">
                  <a16:creationId xmlns:a16="http://schemas.microsoft.com/office/drawing/2014/main" id="{7B5B2930-F5C3-40CE-9922-0A3DCAA66507}"/>
                </a:ext>
              </a:extLst>
            </p:cNvPr>
            <p:cNvGrpSpPr/>
            <p:nvPr/>
          </p:nvGrpSpPr>
          <p:grpSpPr>
            <a:xfrm>
              <a:off x="10239603" y="1122782"/>
              <a:ext cx="7019697" cy="10556306"/>
              <a:chOff x="10239603" y="1122782"/>
              <a:chExt cx="7019697" cy="10556306"/>
            </a:xfrm>
          </p:grpSpPr>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sp>
            <p:nvSpPr>
              <p:cNvPr id="15" name="Oval 14">
                <a:extLst>
                  <a:ext uri="{FF2B5EF4-FFF2-40B4-BE49-F238E27FC236}">
                    <a16:creationId xmlns:a16="http://schemas.microsoft.com/office/drawing/2014/main" id="{A38F5B48-F3A8-4332-83F8-11BF0017B9BD}"/>
                  </a:ext>
                </a:extLst>
              </p:cNvPr>
              <p:cNvSpPr/>
              <p:nvPr/>
            </p:nvSpPr>
            <p:spPr>
              <a:xfrm>
                <a:off x="11353800" y="2067741"/>
                <a:ext cx="4958655" cy="500335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4644C918-D44D-4B43-A23E-953E9C24D5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56390" y="1221244"/>
              <a:ext cx="4533072" cy="6196372"/>
            </a:xfrm>
            <a:prstGeom prst="rect">
              <a:avLst/>
            </a:prstGeom>
          </p:spPr>
        </p:pic>
        <p:sp>
          <p:nvSpPr>
            <p:cNvPr id="18" name="Rectangle 17">
              <a:extLst>
                <a:ext uri="{FF2B5EF4-FFF2-40B4-BE49-F238E27FC236}">
                  <a16:creationId xmlns:a16="http://schemas.microsoft.com/office/drawing/2014/main" id="{F582E4E7-43E2-4871-8ECE-A17AB5DA6A6E}"/>
                </a:ext>
              </a:extLst>
            </p:cNvPr>
            <p:cNvSpPr/>
            <p:nvPr/>
          </p:nvSpPr>
          <p:spPr>
            <a:xfrm>
              <a:off x="11055145" y="6210300"/>
              <a:ext cx="6172200" cy="2400165"/>
            </a:xfrm>
            <a:prstGeom prst="rect">
              <a:avLst/>
            </a:prstGeom>
            <a:solidFill>
              <a:srgbClr val="145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97FD8E8-CD12-4803-B0BC-268E904F1CB8}"/>
                </a:ext>
              </a:extLst>
            </p:cNvPr>
            <p:cNvSpPr txBox="1"/>
            <p:nvPr/>
          </p:nvSpPr>
          <p:spPr>
            <a:xfrm>
              <a:off x="12637712" y="6400935"/>
              <a:ext cx="4064000" cy="923330"/>
            </a:xfrm>
            <a:prstGeom prst="rect">
              <a:avLst/>
            </a:prstGeom>
            <a:noFill/>
            <a:effectLst>
              <a:outerShdw blurRad="50800" dist="38100" algn="l" rotWithShape="0">
                <a:prstClr val="black">
                  <a:alpha val="40000"/>
                </a:prstClr>
              </a:outerShdw>
            </a:effectLst>
          </p:spPr>
          <p:txBody>
            <a:bodyPr wrap="square" rtlCol="0">
              <a:spAutoFit/>
            </a:bodyPr>
            <a:lstStyle/>
            <a:p>
              <a:r>
                <a:rPr lang="en-US" sz="5400" dirty="0" err="1">
                  <a:solidFill>
                    <a:schemeClr val="bg1"/>
                  </a:solidFill>
                  <a:latin typeface="Co Text Arabic Bold" panose="020B0803060202020204" pitchFamily="34" charset="-78"/>
                  <a:cs typeface="Co Text Arabic Bold" panose="020B0803060202020204" pitchFamily="34" charset="-78"/>
                </a:rPr>
                <a:t>Asmaa</a:t>
              </a:r>
              <a:endParaRPr lang="en-US" sz="5400" dirty="0">
                <a:solidFill>
                  <a:schemeClr val="bg1"/>
                </a:solidFill>
                <a:latin typeface="Co Text Arabic Bold" panose="020B0803060202020204" pitchFamily="34" charset="-78"/>
                <a:cs typeface="Co Text Arabic Bold" panose="020B0803060202020204" pitchFamily="34" charset="-78"/>
              </a:endParaRPr>
            </a:p>
          </p:txBody>
        </p:sp>
      </p:grpSp>
    </p:spTree>
    <p:extLst>
      <p:ext uri="{BB962C8B-B14F-4D97-AF65-F5344CB8AC3E}">
        <p14:creationId xmlns:p14="http://schemas.microsoft.com/office/powerpoint/2010/main" val="2855557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07B3EB-3C18-42CD-9806-C6C50F4A36F1}"/>
              </a:ext>
            </a:extLst>
          </p:cNvPr>
          <p:cNvGrpSpPr/>
          <p:nvPr/>
        </p:nvGrpSpPr>
        <p:grpSpPr>
          <a:xfrm>
            <a:off x="11902440" y="-1"/>
            <a:ext cx="7071360" cy="10287001"/>
            <a:chOff x="11902440" y="-1"/>
            <a:chExt cx="7071360" cy="10287001"/>
          </a:xfrm>
        </p:grpSpPr>
        <p:sp>
          <p:nvSpPr>
            <p:cNvPr id="12" name="Freeform: Shape 11">
              <a:extLst>
                <a:ext uri="{FF2B5EF4-FFF2-40B4-BE49-F238E27FC236}">
                  <a16:creationId xmlns:a16="http://schemas.microsoft.com/office/drawing/2014/main" id="{E3687B33-5129-4099-A3EE-7426D4CFDAA1}"/>
                </a:ext>
              </a:extLst>
            </p:cNvPr>
            <p:cNvSpPr/>
            <p:nvPr/>
          </p:nvSpPr>
          <p:spPr>
            <a:xfrm>
              <a:off x="11902440" y="-1"/>
              <a:ext cx="7071360" cy="10287001"/>
            </a:xfrm>
            <a:custGeom>
              <a:avLst/>
              <a:gdLst>
                <a:gd name="connsiteX0" fmla="*/ 0 w 7071360"/>
                <a:gd name="connsiteY0" fmla="*/ 0 h 10287000"/>
                <a:gd name="connsiteX1" fmla="*/ 6400800 w 7071360"/>
                <a:gd name="connsiteY1" fmla="*/ 0 h 10287000"/>
                <a:gd name="connsiteX2" fmla="*/ 6400800 w 7071360"/>
                <a:gd name="connsiteY2" fmla="*/ 1128713 h 10287000"/>
                <a:gd name="connsiteX3" fmla="*/ 7071360 w 7071360"/>
                <a:gd name="connsiteY3" fmla="*/ 1600200 h 10287000"/>
                <a:gd name="connsiteX4" fmla="*/ 6400800 w 7071360"/>
                <a:gd name="connsiteY4" fmla="*/ 2071688 h 10287000"/>
                <a:gd name="connsiteX5" fmla="*/ 6400800 w 7071360"/>
                <a:gd name="connsiteY5" fmla="*/ 10287000 h 10287000"/>
                <a:gd name="connsiteX6" fmla="*/ 0 w 7071360"/>
                <a:gd name="connsiteY6"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360" h="10287000">
                  <a:moveTo>
                    <a:pt x="0" y="0"/>
                  </a:moveTo>
                  <a:lnTo>
                    <a:pt x="6400800" y="0"/>
                  </a:lnTo>
                  <a:lnTo>
                    <a:pt x="6400800" y="1128713"/>
                  </a:lnTo>
                  <a:lnTo>
                    <a:pt x="7071360" y="1600200"/>
                  </a:lnTo>
                  <a:lnTo>
                    <a:pt x="6400800" y="2071688"/>
                  </a:lnTo>
                  <a:lnTo>
                    <a:pt x="6400800" y="10287000"/>
                  </a:lnTo>
                  <a:lnTo>
                    <a:pt x="0" y="10287000"/>
                  </a:lnTo>
                  <a:close/>
                </a:path>
              </a:pathLst>
            </a:custGeom>
            <a:solidFill>
              <a:srgbClr val="4ACAFE"/>
            </a:solidFill>
            <a:ln>
              <a:noFill/>
            </a:ln>
            <a:effectLst>
              <a:outerShdw blurRad="127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1" name="TextBox 20">
              <a:extLst>
                <a:ext uri="{FF2B5EF4-FFF2-40B4-BE49-F238E27FC236}">
                  <a16:creationId xmlns:a16="http://schemas.microsoft.com/office/drawing/2014/main" id="{8662EAD6-2150-476F-A4A7-437E0C4AA9F2}"/>
                </a:ext>
              </a:extLst>
            </p:cNvPr>
            <p:cNvSpPr txBox="1"/>
            <p:nvPr/>
          </p:nvSpPr>
          <p:spPr>
            <a:xfrm>
              <a:off x="12411054" y="5414308"/>
              <a:ext cx="5715000" cy="1938992"/>
            </a:xfrm>
            <a:prstGeom prst="rect">
              <a:avLst/>
            </a:prstGeom>
            <a:noFill/>
          </p:spPr>
          <p:txBody>
            <a:bodyPr wrap="square" rtlCol="0">
              <a:spAutoFit/>
            </a:bodyPr>
            <a:lstStyle/>
            <a:p>
              <a:pPr algn="ctr"/>
              <a:r>
                <a:rPr lang="en-GB" sz="3000" dirty="0">
                  <a:solidFill>
                    <a:schemeClr val="bg1"/>
                  </a:solidFill>
                  <a:latin typeface="Abadi" panose="020B0604020104020204" pitchFamily="34" charset="0"/>
                  <a:cs typeface="29LT Bukra Bold Italic" panose="000B0903020204020204" pitchFamily="34" charset="-78"/>
                </a:rPr>
                <a:t>Worked on verifying the suitability of images for CVS,</a:t>
              </a:r>
            </a:p>
            <a:p>
              <a:pPr algn="ctr"/>
              <a:r>
                <a:rPr lang="en-GB" sz="3000" dirty="0">
                  <a:solidFill>
                    <a:schemeClr val="bg1"/>
                  </a:solidFill>
                  <a:latin typeface="Abadi" panose="020B0604020104020204" pitchFamily="34" charset="0"/>
                  <a:cs typeface="29LT Bukra Bold Italic" panose="000B0903020204020204" pitchFamily="34" charset="-78"/>
                </a:rPr>
                <a:t>to ensure high quality, professional profile pictures.</a:t>
              </a:r>
              <a:endParaRPr lang="en-US" sz="3000" dirty="0">
                <a:solidFill>
                  <a:schemeClr val="bg1"/>
                </a:solidFill>
                <a:latin typeface="Abadi" panose="020B0604020104020204" pitchFamily="34" charset="0"/>
                <a:cs typeface="29LT Bukra Bold Italic" panose="000B0903020204020204" pitchFamily="34" charset="-78"/>
              </a:endParaRPr>
            </a:p>
          </p:txBody>
        </p:sp>
        <p:sp>
          <p:nvSpPr>
            <p:cNvPr id="24" name="TextBox 23">
              <a:extLst>
                <a:ext uri="{FF2B5EF4-FFF2-40B4-BE49-F238E27FC236}">
                  <a16:creationId xmlns:a16="http://schemas.microsoft.com/office/drawing/2014/main" id="{3CCDAADB-1169-4251-B833-B3CBF146FF0D}"/>
                </a:ext>
              </a:extLst>
            </p:cNvPr>
            <p:cNvSpPr txBox="1"/>
            <p:nvPr/>
          </p:nvSpPr>
          <p:spPr>
            <a:xfrm>
              <a:off x="13594078" y="209370"/>
              <a:ext cx="4122421" cy="1200329"/>
            </a:xfrm>
            <a:prstGeom prst="rect">
              <a:avLst/>
            </a:prstGeom>
            <a:noFill/>
          </p:spPr>
          <p:txBody>
            <a:bodyPr wrap="square" rtlCol="0">
              <a:spAutoFit/>
            </a:bodyPr>
            <a:lstStyle/>
            <a:p>
              <a:r>
                <a:rPr lang="en-US" sz="7200" b="1" dirty="0">
                  <a:solidFill>
                    <a:schemeClr val="bg1"/>
                  </a:solidFill>
                </a:rPr>
                <a:t>Ahmed</a:t>
              </a:r>
              <a:endParaRPr lang="en-US" sz="8000" b="1" dirty="0">
                <a:solidFill>
                  <a:schemeClr val="bg1"/>
                </a:solidFill>
              </a:endParaRPr>
            </a:p>
          </p:txBody>
        </p:sp>
        <p:sp>
          <p:nvSpPr>
            <p:cNvPr id="40" name="TextBox 39">
              <a:extLst>
                <a:ext uri="{FF2B5EF4-FFF2-40B4-BE49-F238E27FC236}">
                  <a16:creationId xmlns:a16="http://schemas.microsoft.com/office/drawing/2014/main" id="{71D884E7-C479-4217-8231-ACB40B9ED7E7}"/>
                </a:ext>
              </a:extLst>
            </p:cNvPr>
            <p:cNvSpPr txBox="1"/>
            <p:nvPr/>
          </p:nvSpPr>
          <p:spPr>
            <a:xfrm>
              <a:off x="13251267" y="4207014"/>
              <a:ext cx="4198533" cy="707886"/>
            </a:xfrm>
            <a:prstGeom prst="rect">
              <a:avLst/>
            </a:prstGeom>
            <a:noFill/>
          </p:spPr>
          <p:txBody>
            <a:bodyPr wrap="square" rtlCol="0">
              <a:spAutoFit/>
            </a:bodyPr>
            <a:lstStyle/>
            <a:p>
              <a:r>
                <a:rPr lang="de-DE" sz="4000" b="1" dirty="0">
                  <a:solidFill>
                    <a:schemeClr val="bg1"/>
                  </a:solidFill>
                </a:rPr>
                <a:t>Image Verification</a:t>
              </a:r>
              <a:endParaRPr lang="en-US" sz="4400" b="1" dirty="0">
                <a:solidFill>
                  <a:schemeClr val="bg1"/>
                </a:solidFill>
              </a:endParaRPr>
            </a:p>
          </p:txBody>
        </p:sp>
        <p:cxnSp>
          <p:nvCxnSpPr>
            <p:cNvPr id="36" name="Straight Connector 35">
              <a:extLst>
                <a:ext uri="{FF2B5EF4-FFF2-40B4-BE49-F238E27FC236}">
                  <a16:creationId xmlns:a16="http://schemas.microsoft.com/office/drawing/2014/main" id="{74F98FA1-4C86-4683-9BF3-39138A41290D}"/>
                </a:ext>
              </a:extLst>
            </p:cNvPr>
            <p:cNvCxnSpPr/>
            <p:nvPr/>
          </p:nvCxnSpPr>
          <p:spPr>
            <a:xfrm>
              <a:off x="13563600" y="5067300"/>
              <a:ext cx="3200400"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5D1D4086-939A-4307-AD2B-85E690CA1CA8}"/>
              </a:ext>
            </a:extLst>
          </p:cNvPr>
          <p:cNvGrpSpPr/>
          <p:nvPr/>
        </p:nvGrpSpPr>
        <p:grpSpPr>
          <a:xfrm>
            <a:off x="6032721" y="-1"/>
            <a:ext cx="6671355" cy="10287001"/>
            <a:chOff x="6032721" y="-1"/>
            <a:chExt cx="6671355" cy="10287001"/>
          </a:xfrm>
        </p:grpSpPr>
        <p:sp>
          <p:nvSpPr>
            <p:cNvPr id="11" name="Freeform: Shape 10">
              <a:extLst>
                <a:ext uri="{FF2B5EF4-FFF2-40B4-BE49-F238E27FC236}">
                  <a16:creationId xmlns:a16="http://schemas.microsoft.com/office/drawing/2014/main" id="{8D968C90-3F61-4FD3-AFFE-65D99CB1F3F4}"/>
                </a:ext>
              </a:extLst>
            </p:cNvPr>
            <p:cNvSpPr/>
            <p:nvPr/>
          </p:nvSpPr>
          <p:spPr>
            <a:xfrm>
              <a:off x="6032721" y="-1"/>
              <a:ext cx="6671355" cy="10287001"/>
            </a:xfrm>
            <a:custGeom>
              <a:avLst/>
              <a:gdLst>
                <a:gd name="connsiteX0" fmla="*/ 0 w 7056120"/>
                <a:gd name="connsiteY0" fmla="*/ 0 h 10287000"/>
                <a:gd name="connsiteX1" fmla="*/ 6400800 w 7056120"/>
                <a:gd name="connsiteY1" fmla="*/ 0 h 10287000"/>
                <a:gd name="connsiteX2" fmla="*/ 6400800 w 7056120"/>
                <a:gd name="connsiteY2" fmla="*/ 1139428 h 10287000"/>
                <a:gd name="connsiteX3" fmla="*/ 7056120 w 7056120"/>
                <a:gd name="connsiteY3" fmla="*/ 1600200 h 10287000"/>
                <a:gd name="connsiteX4" fmla="*/ 6400800 w 7056120"/>
                <a:gd name="connsiteY4" fmla="*/ 2060972 h 10287000"/>
                <a:gd name="connsiteX5" fmla="*/ 6400800 w 7056120"/>
                <a:gd name="connsiteY5" fmla="*/ 10287000 h 10287000"/>
                <a:gd name="connsiteX6" fmla="*/ 0 w 7056120"/>
                <a:gd name="connsiteY6"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120" h="10287000">
                  <a:moveTo>
                    <a:pt x="0" y="0"/>
                  </a:moveTo>
                  <a:lnTo>
                    <a:pt x="6400800" y="0"/>
                  </a:lnTo>
                  <a:lnTo>
                    <a:pt x="6400800" y="1139428"/>
                  </a:lnTo>
                  <a:lnTo>
                    <a:pt x="7056120" y="1600200"/>
                  </a:lnTo>
                  <a:lnTo>
                    <a:pt x="6400800" y="2060972"/>
                  </a:lnTo>
                  <a:lnTo>
                    <a:pt x="6400800" y="10287000"/>
                  </a:lnTo>
                  <a:lnTo>
                    <a:pt x="0" y="10287000"/>
                  </a:lnTo>
                  <a:close/>
                </a:path>
              </a:pathLst>
            </a:custGeom>
            <a:solidFill>
              <a:srgbClr val="15A0DC"/>
            </a:solidFill>
            <a:ln>
              <a:noFill/>
            </a:ln>
            <a:effectLst>
              <a:outerShdw blurRad="127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62D22070-7CC6-4C6A-A9AD-09BEE697BFBB}"/>
                </a:ext>
              </a:extLst>
            </p:cNvPr>
            <p:cNvSpPr txBox="1"/>
            <p:nvPr/>
          </p:nvSpPr>
          <p:spPr>
            <a:xfrm>
              <a:off x="6324600" y="5409843"/>
              <a:ext cx="5770794" cy="2400657"/>
            </a:xfrm>
            <a:prstGeom prst="rect">
              <a:avLst/>
            </a:prstGeom>
            <a:noFill/>
          </p:spPr>
          <p:txBody>
            <a:bodyPr wrap="square" rtlCol="0">
              <a:spAutoFit/>
            </a:bodyPr>
            <a:lstStyle/>
            <a:p>
              <a:pPr algn="ctr"/>
              <a:r>
                <a:rPr lang="en-GB" sz="3000" dirty="0">
                  <a:solidFill>
                    <a:schemeClr val="bg1"/>
                  </a:solidFill>
                  <a:latin typeface="Abadi" panose="020B0604020104020204" pitchFamily="34" charset="0"/>
                  <a:cs typeface="29LT Bukra Bold Italic" panose="000B0903020204020204" pitchFamily="34" charset="-78"/>
                </a:rPr>
                <a:t>Designed the interview ensuring the integration of NLP and establishing a strong</a:t>
              </a:r>
            </a:p>
            <a:p>
              <a:pPr algn="ctr"/>
              <a:r>
                <a:rPr lang="en-GB" sz="3000" dirty="0">
                  <a:solidFill>
                    <a:schemeClr val="bg1"/>
                  </a:solidFill>
                  <a:latin typeface="Abadi" panose="020B0604020104020204" pitchFamily="34" charset="0"/>
                  <a:cs typeface="29LT Bukra Bold Italic" panose="000B0903020204020204" pitchFamily="34" charset="-78"/>
                </a:rPr>
                <a:t>foundation for future developments</a:t>
              </a:r>
              <a:endParaRPr lang="en-US" sz="3000" dirty="0">
                <a:solidFill>
                  <a:schemeClr val="bg1"/>
                </a:solidFill>
                <a:latin typeface="Abadi" panose="020B0604020104020204" pitchFamily="34" charset="0"/>
                <a:cs typeface="29LT Bukra Bold Italic" panose="000B0903020204020204" pitchFamily="34" charset="-78"/>
              </a:endParaRPr>
            </a:p>
          </p:txBody>
        </p:sp>
        <p:sp>
          <p:nvSpPr>
            <p:cNvPr id="23" name="TextBox 22">
              <a:extLst>
                <a:ext uri="{FF2B5EF4-FFF2-40B4-BE49-F238E27FC236}">
                  <a16:creationId xmlns:a16="http://schemas.microsoft.com/office/drawing/2014/main" id="{6FB5280B-BFC3-4A86-AD80-2D2FE136197F}"/>
                </a:ext>
              </a:extLst>
            </p:cNvPr>
            <p:cNvSpPr txBox="1"/>
            <p:nvPr/>
          </p:nvSpPr>
          <p:spPr>
            <a:xfrm>
              <a:off x="7729377" y="209370"/>
              <a:ext cx="3897628" cy="1200329"/>
            </a:xfrm>
            <a:prstGeom prst="rect">
              <a:avLst/>
            </a:prstGeom>
            <a:noFill/>
          </p:spPr>
          <p:txBody>
            <a:bodyPr wrap="square" rtlCol="0">
              <a:spAutoFit/>
            </a:bodyPr>
            <a:lstStyle/>
            <a:p>
              <a:r>
                <a:rPr lang="en-US" sz="7200" b="1" dirty="0">
                  <a:solidFill>
                    <a:schemeClr val="bg1"/>
                  </a:solidFill>
                </a:rPr>
                <a:t>Osama</a:t>
              </a:r>
              <a:endParaRPr lang="en-US" sz="8000" b="1" dirty="0">
                <a:solidFill>
                  <a:schemeClr val="bg1"/>
                </a:solidFill>
              </a:endParaRPr>
            </a:p>
          </p:txBody>
        </p:sp>
        <p:sp>
          <p:nvSpPr>
            <p:cNvPr id="39" name="TextBox 38">
              <a:extLst>
                <a:ext uri="{FF2B5EF4-FFF2-40B4-BE49-F238E27FC236}">
                  <a16:creationId xmlns:a16="http://schemas.microsoft.com/office/drawing/2014/main" id="{A9A44ADF-3741-408D-856C-8801A0965925}"/>
                </a:ext>
              </a:extLst>
            </p:cNvPr>
            <p:cNvSpPr txBox="1"/>
            <p:nvPr/>
          </p:nvSpPr>
          <p:spPr>
            <a:xfrm>
              <a:off x="7696200" y="4226170"/>
              <a:ext cx="3818980" cy="707886"/>
            </a:xfrm>
            <a:prstGeom prst="rect">
              <a:avLst/>
            </a:prstGeom>
            <a:noFill/>
          </p:spPr>
          <p:txBody>
            <a:bodyPr wrap="square" rtlCol="0">
              <a:spAutoFit/>
            </a:bodyPr>
            <a:lstStyle/>
            <a:p>
              <a:r>
                <a:rPr lang="de-DE" sz="4000" b="1" dirty="0">
                  <a:solidFill>
                    <a:schemeClr val="bg1"/>
                  </a:solidFill>
                </a:rPr>
                <a:t>Interview Bot</a:t>
              </a:r>
              <a:endParaRPr lang="en-US" sz="4400" b="1" dirty="0">
                <a:solidFill>
                  <a:schemeClr val="bg1"/>
                </a:solidFill>
              </a:endParaRPr>
            </a:p>
          </p:txBody>
        </p:sp>
        <p:cxnSp>
          <p:nvCxnSpPr>
            <p:cNvPr id="35" name="Straight Connector 34">
              <a:extLst>
                <a:ext uri="{FF2B5EF4-FFF2-40B4-BE49-F238E27FC236}">
                  <a16:creationId xmlns:a16="http://schemas.microsoft.com/office/drawing/2014/main" id="{4ED3C831-84EA-4663-B053-A49A48E893F0}"/>
                </a:ext>
              </a:extLst>
            </p:cNvPr>
            <p:cNvCxnSpPr/>
            <p:nvPr/>
          </p:nvCxnSpPr>
          <p:spPr>
            <a:xfrm>
              <a:off x="7467600" y="5143500"/>
              <a:ext cx="3200400"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id="{29F6526E-4674-43DE-B8DA-DA9F1F42FCBC}"/>
              </a:ext>
            </a:extLst>
          </p:cNvPr>
          <p:cNvGrpSpPr/>
          <p:nvPr/>
        </p:nvGrpSpPr>
        <p:grpSpPr>
          <a:xfrm>
            <a:off x="0" y="0"/>
            <a:ext cx="6751694" cy="10287000"/>
            <a:chOff x="0" y="0"/>
            <a:chExt cx="6751694" cy="10287000"/>
          </a:xfrm>
        </p:grpSpPr>
        <p:sp>
          <p:nvSpPr>
            <p:cNvPr id="10" name="Freeform: Shape 9">
              <a:extLst>
                <a:ext uri="{FF2B5EF4-FFF2-40B4-BE49-F238E27FC236}">
                  <a16:creationId xmlns:a16="http://schemas.microsoft.com/office/drawing/2014/main" id="{C7EE309D-13FC-4AD9-9E86-9EAA8E785D06}"/>
                </a:ext>
              </a:extLst>
            </p:cNvPr>
            <p:cNvSpPr/>
            <p:nvPr/>
          </p:nvSpPr>
          <p:spPr>
            <a:xfrm rot="5400000">
              <a:off x="-1767653" y="1767653"/>
              <a:ext cx="10287000" cy="6751694"/>
            </a:xfrm>
            <a:custGeom>
              <a:avLst/>
              <a:gdLst>
                <a:gd name="connsiteX0" fmla="*/ 0 w 10287000"/>
                <a:gd name="connsiteY0" fmla="*/ 7040880 h 7040880"/>
                <a:gd name="connsiteX1" fmla="*/ 0 w 10287000"/>
                <a:gd name="connsiteY1" fmla="*/ 640080 h 7040880"/>
                <a:gd name="connsiteX2" fmla="*/ 1150144 w 10287000"/>
                <a:gd name="connsiteY2" fmla="*/ 640080 h 7040880"/>
                <a:gd name="connsiteX3" fmla="*/ 1600200 w 10287000"/>
                <a:gd name="connsiteY3" fmla="*/ 0 h 7040880"/>
                <a:gd name="connsiteX4" fmla="*/ 2050256 w 10287000"/>
                <a:gd name="connsiteY4" fmla="*/ 640080 h 7040880"/>
                <a:gd name="connsiteX5" fmla="*/ 10287000 w 10287000"/>
                <a:gd name="connsiteY5" fmla="*/ 640080 h 7040880"/>
                <a:gd name="connsiteX6" fmla="*/ 10287000 w 10287000"/>
                <a:gd name="connsiteY6" fmla="*/ 7040880 h 704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0" h="7040880">
                  <a:moveTo>
                    <a:pt x="0" y="7040880"/>
                  </a:moveTo>
                  <a:lnTo>
                    <a:pt x="0" y="640080"/>
                  </a:lnTo>
                  <a:lnTo>
                    <a:pt x="1150144" y="640080"/>
                  </a:lnTo>
                  <a:lnTo>
                    <a:pt x="1600200" y="0"/>
                  </a:lnTo>
                  <a:lnTo>
                    <a:pt x="2050256" y="640080"/>
                  </a:lnTo>
                  <a:lnTo>
                    <a:pt x="10287000" y="640080"/>
                  </a:lnTo>
                  <a:lnTo>
                    <a:pt x="10287000" y="7040880"/>
                  </a:lnTo>
                  <a:close/>
                </a:path>
              </a:pathLst>
            </a:custGeom>
            <a:solidFill>
              <a:srgbClr val="0F72B5"/>
            </a:solidFill>
            <a:ln>
              <a:noFill/>
            </a:ln>
            <a:effectLst>
              <a:outerShdw blurRad="127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E0A17AE3-D55A-4BF6-BE1F-9E81215FB21A}"/>
                </a:ext>
              </a:extLst>
            </p:cNvPr>
            <p:cNvSpPr txBox="1"/>
            <p:nvPr/>
          </p:nvSpPr>
          <p:spPr>
            <a:xfrm>
              <a:off x="1945495" y="209371"/>
              <a:ext cx="3953103" cy="1200329"/>
            </a:xfrm>
            <a:prstGeom prst="rect">
              <a:avLst/>
            </a:prstGeom>
            <a:noFill/>
          </p:spPr>
          <p:txBody>
            <a:bodyPr wrap="square" rtlCol="0">
              <a:spAutoFit/>
            </a:bodyPr>
            <a:lstStyle/>
            <a:p>
              <a:r>
                <a:rPr lang="en-US" sz="7200" b="1" dirty="0">
                  <a:solidFill>
                    <a:schemeClr val="bg1"/>
                  </a:solidFill>
                </a:rPr>
                <a:t>Nour</a:t>
              </a:r>
              <a:endParaRPr lang="en-US" sz="8000" b="1" dirty="0">
                <a:solidFill>
                  <a:schemeClr val="bg1"/>
                </a:solidFill>
              </a:endParaRPr>
            </a:p>
          </p:txBody>
        </p:sp>
        <p:sp>
          <p:nvSpPr>
            <p:cNvPr id="20" name="TextBox 19">
              <a:extLst>
                <a:ext uri="{FF2B5EF4-FFF2-40B4-BE49-F238E27FC236}">
                  <a16:creationId xmlns:a16="http://schemas.microsoft.com/office/drawing/2014/main" id="{7BA001D8-D508-4C0A-B815-6022AF545BE0}"/>
                </a:ext>
              </a:extLst>
            </p:cNvPr>
            <p:cNvSpPr txBox="1"/>
            <p:nvPr/>
          </p:nvSpPr>
          <p:spPr>
            <a:xfrm>
              <a:off x="600194" y="5486043"/>
              <a:ext cx="4704296" cy="2400657"/>
            </a:xfrm>
            <a:prstGeom prst="rect">
              <a:avLst/>
            </a:prstGeom>
            <a:noFill/>
          </p:spPr>
          <p:txBody>
            <a:bodyPr wrap="square" rtlCol="0">
              <a:spAutoFit/>
            </a:bodyPr>
            <a:lstStyle/>
            <a:p>
              <a:pPr algn="ctr"/>
              <a:r>
                <a:rPr lang="en-GB" sz="3000" dirty="0">
                  <a:solidFill>
                    <a:schemeClr val="bg1"/>
                  </a:solidFill>
                  <a:latin typeface="Abadi" panose="020B0604020104020204" pitchFamily="34" charset="0"/>
                  <a:cs typeface="29LT Bukra Bold Italic" panose="000B0903020204020204" pitchFamily="34" charset="-78"/>
                </a:rPr>
                <a:t>Developed the core functionalities of the </a:t>
              </a:r>
            </a:p>
            <a:p>
              <a:pPr algn="ctr"/>
              <a:r>
                <a:rPr lang="en-GB" sz="3000" dirty="0">
                  <a:solidFill>
                    <a:schemeClr val="bg1"/>
                  </a:solidFill>
                  <a:latin typeface="Abadi" panose="020B0604020104020204" pitchFamily="34" charset="0"/>
                  <a:cs typeface="29LT Bukra Bold Italic" panose="000B0903020204020204" pitchFamily="34" charset="-78"/>
                </a:rPr>
                <a:t>resume analyzer, focusing </a:t>
              </a:r>
            </a:p>
            <a:p>
              <a:pPr algn="ctr"/>
              <a:r>
                <a:rPr lang="en-GB" sz="3000" dirty="0">
                  <a:solidFill>
                    <a:schemeClr val="bg1"/>
                  </a:solidFill>
                  <a:latin typeface="Abadi" panose="020B0604020104020204" pitchFamily="34" charset="0"/>
                  <a:cs typeface="29LT Bukra Bold Italic" panose="000B0903020204020204" pitchFamily="34" charset="-78"/>
                </a:rPr>
                <a:t>on key algorithms for </a:t>
              </a:r>
            </a:p>
            <a:p>
              <a:pPr algn="ctr"/>
              <a:r>
                <a:rPr lang="en-GB" sz="3000" dirty="0">
                  <a:solidFill>
                    <a:schemeClr val="bg1"/>
                  </a:solidFill>
                  <a:latin typeface="Abadi" panose="020B0604020104020204" pitchFamily="34" charset="0"/>
                  <a:cs typeface="29LT Bukra Bold Italic" panose="000B0903020204020204" pitchFamily="34" charset="-78"/>
                </a:rPr>
                <a:t>NLP and UI design.</a:t>
              </a:r>
              <a:endParaRPr lang="en-US" sz="3000" dirty="0">
                <a:solidFill>
                  <a:schemeClr val="bg1"/>
                </a:solidFill>
                <a:latin typeface="Abadi" panose="020B0604020104020204" pitchFamily="34" charset="0"/>
                <a:cs typeface="29LT Bukra Bold Italic" panose="000B0903020204020204" pitchFamily="34" charset="-78"/>
              </a:endParaRPr>
            </a:p>
          </p:txBody>
        </p:sp>
        <p:sp>
          <p:nvSpPr>
            <p:cNvPr id="37" name="TextBox 36">
              <a:extLst>
                <a:ext uri="{FF2B5EF4-FFF2-40B4-BE49-F238E27FC236}">
                  <a16:creationId xmlns:a16="http://schemas.microsoft.com/office/drawing/2014/main" id="{6C76C4E3-CA9A-4F11-B82C-18F291AB9EE9}"/>
                </a:ext>
              </a:extLst>
            </p:cNvPr>
            <p:cNvSpPr txBox="1"/>
            <p:nvPr/>
          </p:nvSpPr>
          <p:spPr>
            <a:xfrm>
              <a:off x="1066800" y="4226170"/>
              <a:ext cx="3818980" cy="707875"/>
            </a:xfrm>
            <a:prstGeom prst="rect">
              <a:avLst/>
            </a:prstGeom>
            <a:noFill/>
          </p:spPr>
          <p:txBody>
            <a:bodyPr wrap="square" rtlCol="0">
              <a:spAutoFit/>
            </a:bodyPr>
            <a:lstStyle/>
            <a:p>
              <a:r>
                <a:rPr lang="de-DE" sz="4000" b="1" dirty="0">
                  <a:solidFill>
                    <a:schemeClr val="bg1"/>
                  </a:solidFill>
                </a:rPr>
                <a:t>Resume Analyzer</a:t>
              </a:r>
              <a:endParaRPr lang="en-US" sz="4400" b="1" dirty="0">
                <a:solidFill>
                  <a:schemeClr val="bg1"/>
                </a:solidFill>
              </a:endParaRPr>
            </a:p>
          </p:txBody>
        </p:sp>
        <p:cxnSp>
          <p:nvCxnSpPr>
            <p:cNvPr id="34" name="Straight Connector 33">
              <a:extLst>
                <a:ext uri="{FF2B5EF4-FFF2-40B4-BE49-F238E27FC236}">
                  <a16:creationId xmlns:a16="http://schemas.microsoft.com/office/drawing/2014/main" id="{914A2CDF-A596-4720-AEB1-1ED1035972C8}"/>
                </a:ext>
              </a:extLst>
            </p:cNvPr>
            <p:cNvCxnSpPr/>
            <p:nvPr/>
          </p:nvCxnSpPr>
          <p:spPr>
            <a:xfrm>
              <a:off x="1371600" y="5143500"/>
              <a:ext cx="3200400"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nvGrpSpPr>
          <p:cNvPr id="25" name="Group 24">
            <a:extLst>
              <a:ext uri="{FF2B5EF4-FFF2-40B4-BE49-F238E27FC236}">
                <a16:creationId xmlns:a16="http://schemas.microsoft.com/office/drawing/2014/main" id="{D2E7AB48-D2D1-489B-95C7-27E9C1D49D59}"/>
              </a:ext>
            </a:extLst>
          </p:cNvPr>
          <p:cNvGrpSpPr/>
          <p:nvPr/>
        </p:nvGrpSpPr>
        <p:grpSpPr>
          <a:xfrm>
            <a:off x="21686520" y="791170"/>
            <a:ext cx="7071360" cy="2447330"/>
            <a:chOff x="5608320" y="638770"/>
            <a:chExt cx="7071360" cy="2447330"/>
          </a:xfrm>
        </p:grpSpPr>
        <p:sp>
          <p:nvSpPr>
            <p:cNvPr id="26" name="TextBox 25">
              <a:extLst>
                <a:ext uri="{FF2B5EF4-FFF2-40B4-BE49-F238E27FC236}">
                  <a16:creationId xmlns:a16="http://schemas.microsoft.com/office/drawing/2014/main" id="{3353A608-B936-4ADC-B7F6-518DEC01EF5A}"/>
                </a:ext>
              </a:extLst>
            </p:cNvPr>
            <p:cNvSpPr txBox="1"/>
            <p:nvPr/>
          </p:nvSpPr>
          <p:spPr>
            <a:xfrm>
              <a:off x="5608320" y="638770"/>
              <a:ext cx="7071360" cy="2400657"/>
            </a:xfrm>
            <a:prstGeom prst="rect">
              <a:avLst/>
            </a:prstGeom>
            <a:noFill/>
            <a:effectLst>
              <a:outerShdw blurRad="50800" dist="38100" dir="2700000" algn="tl" rotWithShape="0">
                <a:prstClr val="black">
                  <a:alpha val="30000"/>
                </a:prstClr>
              </a:outerShdw>
            </a:effectLst>
          </p:spPr>
          <p:txBody>
            <a:bodyPr wrap="square" rtlCol="0">
              <a:spAutoFit/>
            </a:bodyPr>
            <a:lstStyle/>
            <a:p>
              <a:r>
                <a:rPr lang="en-US" sz="15000" dirty="0">
                  <a:solidFill>
                    <a:schemeClr val="bg1"/>
                  </a:solidFill>
                  <a:latin typeface="29LT Bukra Bold Italic" panose="000B0903020204020204" pitchFamily="34" charset="-78"/>
                  <a:cs typeface="29LT Bukra Bold Italic" panose="000B0903020204020204" pitchFamily="34" charset="-78"/>
                </a:rPr>
                <a:t>Team</a:t>
              </a:r>
            </a:p>
          </p:txBody>
        </p:sp>
        <p:sp>
          <p:nvSpPr>
            <p:cNvPr id="27" name="TextBox 26">
              <a:extLst>
                <a:ext uri="{FF2B5EF4-FFF2-40B4-BE49-F238E27FC236}">
                  <a16:creationId xmlns:a16="http://schemas.microsoft.com/office/drawing/2014/main" id="{B5B4DA5E-889C-48AE-9003-86FD858AA8F4}"/>
                </a:ext>
              </a:extLst>
            </p:cNvPr>
            <p:cNvSpPr txBox="1"/>
            <p:nvPr/>
          </p:nvSpPr>
          <p:spPr>
            <a:xfrm>
              <a:off x="7848600" y="2162770"/>
              <a:ext cx="4064000" cy="923330"/>
            </a:xfrm>
            <a:prstGeom prst="rect">
              <a:avLst/>
            </a:prstGeom>
            <a:noFill/>
            <a:effectLst>
              <a:outerShdw blurRad="50800" dist="38100" algn="l" rotWithShape="0">
                <a:prstClr val="black">
                  <a:alpha val="40000"/>
                </a:prstClr>
              </a:outerShdw>
            </a:effectLst>
          </p:spPr>
          <p:txBody>
            <a:bodyPr wrap="square" rtlCol="0">
              <a:spAutoFit/>
            </a:bodyPr>
            <a:lstStyle/>
            <a:p>
              <a:r>
                <a:rPr lang="en-US" sz="5400" dirty="0">
                  <a:solidFill>
                    <a:srgbClr val="FFC000"/>
                  </a:solidFill>
                  <a:latin typeface="Co Text Arabic Bold" panose="020B0803060202020204" pitchFamily="34" charset="-78"/>
                  <a:cs typeface="Co Text Arabic Bold" panose="020B0803060202020204" pitchFamily="34" charset="-78"/>
                </a:rPr>
                <a:t>members</a:t>
              </a:r>
            </a:p>
          </p:txBody>
        </p:sp>
      </p:grpSp>
      <p:sp>
        <p:nvSpPr>
          <p:cNvPr id="28" name="TextBox 27">
            <a:extLst>
              <a:ext uri="{FF2B5EF4-FFF2-40B4-BE49-F238E27FC236}">
                <a16:creationId xmlns:a16="http://schemas.microsoft.com/office/drawing/2014/main" id="{228B001A-DBA2-4D77-805D-C2AAE45469DE}"/>
              </a:ext>
            </a:extLst>
          </p:cNvPr>
          <p:cNvSpPr txBox="1"/>
          <p:nvPr/>
        </p:nvSpPr>
        <p:spPr>
          <a:xfrm>
            <a:off x="19126200" y="4851644"/>
            <a:ext cx="12268200" cy="1892056"/>
          </a:xfrm>
          <a:prstGeom prst="rect">
            <a:avLst/>
          </a:prstGeom>
          <a:noFill/>
          <a:effectLst>
            <a:outerShdw blurRad="50800" dist="38100" dir="2700000" algn="tl" rotWithShape="0">
              <a:prstClr val="black">
                <a:alpha val="30000"/>
              </a:prstClr>
            </a:outerShdw>
          </a:effectLst>
        </p:spPr>
        <p:txBody>
          <a:bodyPr wrap="square" rtlCol="0">
            <a:spAutoFit/>
          </a:bodyPr>
          <a:lstStyle/>
          <a:p>
            <a:pPr algn="just" rtl="0">
              <a:lnSpc>
                <a:spcPct val="107000"/>
              </a:lnSpc>
              <a:spcAft>
                <a:spcPts val="800"/>
              </a:spcAft>
            </a:pP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Nour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Hossameldin</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Shamseldin</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Mohamed      4221290</a:t>
            </a:r>
          </a:p>
          <a:p>
            <a:pPr algn="just" rtl="0">
              <a:lnSpc>
                <a:spcPct val="107000"/>
              </a:lnSpc>
              <a:spcAft>
                <a:spcPts val="800"/>
              </a:spcAft>
            </a:pP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Osama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AlHussein</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AbdAljalil</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Elkassaby</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4221147</a:t>
            </a:r>
          </a:p>
          <a:p>
            <a:pPr algn="just"/>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Ahmed Saad Mohamed Ahmed </a:t>
            </a:r>
            <a:r>
              <a:rPr lang="en-US" sz="3300" dirty="0" err="1">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Zidan</a:t>
            </a:r>
            <a:r>
              <a:rPr lang="en-US"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              4221124</a:t>
            </a:r>
            <a:endParaRPr lang="en-US" sz="3300" dirty="0">
              <a:solidFill>
                <a:schemeClr val="bg1"/>
              </a:solidFill>
              <a:latin typeface="29LT Bukra Bold Italic" panose="000B0903020204020204" pitchFamily="34" charset="-78"/>
              <a:cs typeface="29LT Bukra Bold Italic" panose="000B0903020204020204" pitchFamily="34" charset="-78"/>
            </a:endParaRPr>
          </a:p>
        </p:txBody>
      </p:sp>
      <p:sp>
        <p:nvSpPr>
          <p:cNvPr id="29" name="TextBox 28">
            <a:extLst>
              <a:ext uri="{FF2B5EF4-FFF2-40B4-BE49-F238E27FC236}">
                <a16:creationId xmlns:a16="http://schemas.microsoft.com/office/drawing/2014/main" id="{DB08F455-0878-45CB-800E-52743F4F22A2}"/>
              </a:ext>
            </a:extLst>
          </p:cNvPr>
          <p:cNvSpPr txBox="1"/>
          <p:nvPr/>
        </p:nvSpPr>
        <p:spPr>
          <a:xfrm>
            <a:off x="21164550" y="7734300"/>
            <a:ext cx="8115300" cy="1258999"/>
          </a:xfrm>
          <a:prstGeom prst="rect">
            <a:avLst/>
          </a:prstGeom>
          <a:noFill/>
          <a:effectLst>
            <a:outerShdw blurRad="50800" dist="38100" dir="2700000" algn="tl" rotWithShape="0">
              <a:prstClr val="black">
                <a:alpha val="30000"/>
              </a:prstClr>
            </a:outerShdw>
          </a:effectLst>
        </p:spPr>
        <p:txBody>
          <a:bodyPr wrap="square" rtlCol="0">
            <a:spAutoFit/>
          </a:bodyPr>
          <a:lstStyle/>
          <a:p>
            <a:pPr algn="ctr" rtl="0">
              <a:lnSpc>
                <a:spcPct val="107000"/>
              </a:lnSpc>
              <a:spcAft>
                <a:spcPts val="800"/>
              </a:spcAft>
            </a:pPr>
            <a:r>
              <a:rPr lang="en-GB" sz="3300" b="1" dirty="0">
                <a:solidFill>
                  <a:srgbClr val="FFC000"/>
                </a:solidFill>
                <a:effectLst/>
                <a:latin typeface="29LT Bukra Bold Italic" panose="000B0903020204020204" pitchFamily="34" charset="-78"/>
                <a:ea typeface="Calibri" panose="020F0502020204030204" pitchFamily="34" charset="0"/>
                <a:cs typeface="29LT Bukra Bold Italic" panose="000B0903020204020204" pitchFamily="34" charset="-78"/>
              </a:rPr>
              <a:t>Supervised by</a:t>
            </a:r>
          </a:p>
          <a:p>
            <a:pPr algn="ctr" rtl="0">
              <a:lnSpc>
                <a:spcPct val="107000"/>
              </a:lnSpc>
              <a:spcAft>
                <a:spcPts val="800"/>
              </a:spcAft>
            </a:pPr>
            <a:r>
              <a:rPr lang="en-GB" sz="3300" b="1"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Prof. Hisham Arafat Ali</a:t>
            </a:r>
          </a:p>
        </p:txBody>
      </p:sp>
    </p:spTree>
    <p:extLst>
      <p:ext uri="{BB962C8B-B14F-4D97-AF65-F5344CB8AC3E}">
        <p14:creationId xmlns:p14="http://schemas.microsoft.com/office/powerpoint/2010/main" val="1334588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33254" y="1404122"/>
            <a:ext cx="9657991" cy="6461061"/>
          </a:xfrm>
          <a:prstGeom prst="rect">
            <a:avLst/>
          </a:prstGeom>
        </p:spPr>
      </p:pic>
    </p:spTree>
    <p:extLst>
      <p:ext uri="{BB962C8B-B14F-4D97-AF65-F5344CB8AC3E}">
        <p14:creationId xmlns:p14="http://schemas.microsoft.com/office/powerpoint/2010/main" val="797812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05400" y="1485900"/>
            <a:ext cx="9192318" cy="7046808"/>
          </a:xfrm>
          <a:prstGeom prst="rect">
            <a:avLst/>
          </a:prstGeom>
        </p:spPr>
      </p:pic>
    </p:spTree>
    <p:extLst>
      <p:ext uri="{BB962C8B-B14F-4D97-AF65-F5344CB8AC3E}">
        <p14:creationId xmlns:p14="http://schemas.microsoft.com/office/powerpoint/2010/main" val="55535085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00785" y="2476500"/>
            <a:ext cx="4686429" cy="4943068"/>
          </a:xfrm>
          <a:prstGeom prst="rect">
            <a:avLst/>
          </a:prstGeom>
        </p:spPr>
      </p:pic>
    </p:spTree>
    <p:extLst>
      <p:ext uri="{BB962C8B-B14F-4D97-AF65-F5344CB8AC3E}">
        <p14:creationId xmlns:p14="http://schemas.microsoft.com/office/powerpoint/2010/main" val="58007712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62983" y="2476500"/>
            <a:ext cx="11962032" cy="4834986"/>
          </a:xfrm>
          <a:prstGeom prst="rect">
            <a:avLst/>
          </a:prstGeom>
        </p:spPr>
      </p:pic>
      <p:sp>
        <p:nvSpPr>
          <p:cNvPr id="2" name="Rectangle: Rounded Corners 1">
            <a:extLst>
              <a:ext uri="{FF2B5EF4-FFF2-40B4-BE49-F238E27FC236}">
                <a16:creationId xmlns:a16="http://schemas.microsoft.com/office/drawing/2014/main" id="{042DC2CF-1991-4C92-B86B-A8784BAD181D}"/>
              </a:ext>
            </a:extLst>
          </p:cNvPr>
          <p:cNvSpPr/>
          <p:nvPr/>
        </p:nvSpPr>
        <p:spPr>
          <a:xfrm>
            <a:off x="17145000" y="1104900"/>
            <a:ext cx="762000" cy="83058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8AFFB89-7C6A-4BAA-8378-38BB0466AD70}"/>
              </a:ext>
            </a:extLst>
          </p:cNvPr>
          <p:cNvSpPr/>
          <p:nvPr/>
        </p:nvSpPr>
        <p:spPr>
          <a:xfrm>
            <a:off x="17259300" y="1257300"/>
            <a:ext cx="533400" cy="13716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8D589B1-789F-4961-BC9F-57DF90E860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6200" y="10642855"/>
            <a:ext cx="9948865" cy="8369045"/>
          </a:xfrm>
          <a:prstGeom prst="rect">
            <a:avLst/>
          </a:prstGeom>
        </p:spPr>
      </p:pic>
    </p:spTree>
    <p:extLst>
      <p:ext uri="{BB962C8B-B14F-4D97-AF65-F5344CB8AC3E}">
        <p14:creationId xmlns:p14="http://schemas.microsoft.com/office/powerpoint/2010/main" val="43394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96755" y="800100"/>
            <a:ext cx="9948865" cy="8369045"/>
          </a:xfrm>
          <a:prstGeom prst="rect">
            <a:avLst/>
          </a:prstGeom>
        </p:spPr>
      </p:pic>
      <p:sp>
        <p:nvSpPr>
          <p:cNvPr id="5" name="Rectangle: Rounded Corners 4">
            <a:extLst>
              <a:ext uri="{FF2B5EF4-FFF2-40B4-BE49-F238E27FC236}">
                <a16:creationId xmlns:a16="http://schemas.microsoft.com/office/drawing/2014/main" id="{DB6BC7CD-CC5A-4EE4-9C5B-73EB9600A9FF}"/>
              </a:ext>
            </a:extLst>
          </p:cNvPr>
          <p:cNvSpPr/>
          <p:nvPr/>
        </p:nvSpPr>
        <p:spPr>
          <a:xfrm>
            <a:off x="17145000" y="1104900"/>
            <a:ext cx="762000" cy="83058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CAC5ACF-D4F9-421E-9525-AD5B4E292717}"/>
              </a:ext>
            </a:extLst>
          </p:cNvPr>
          <p:cNvSpPr/>
          <p:nvPr/>
        </p:nvSpPr>
        <p:spPr>
          <a:xfrm>
            <a:off x="17259300" y="1790700"/>
            <a:ext cx="533400" cy="13716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CE6FBC7-2995-4900-B02A-0AD7D8A032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9620" y="10837429"/>
            <a:ext cx="9505591" cy="6972532"/>
          </a:xfrm>
          <a:prstGeom prst="rect">
            <a:avLst/>
          </a:prstGeom>
        </p:spPr>
      </p:pic>
      <p:pic>
        <p:nvPicPr>
          <p:cNvPr id="11" name="Picture 10">
            <a:extLst>
              <a:ext uri="{FF2B5EF4-FFF2-40B4-BE49-F238E27FC236}">
                <a16:creationId xmlns:a16="http://schemas.microsoft.com/office/drawing/2014/main" id="{19B8C3DF-0174-4E27-A2B5-981F71F91F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62983" y="-5600700"/>
            <a:ext cx="11962032" cy="4834986"/>
          </a:xfrm>
          <a:prstGeom prst="rect">
            <a:avLst/>
          </a:prstGeom>
        </p:spPr>
      </p:pic>
    </p:spTree>
    <p:extLst>
      <p:ext uri="{BB962C8B-B14F-4D97-AF65-F5344CB8AC3E}">
        <p14:creationId xmlns:p14="http://schemas.microsoft.com/office/powerpoint/2010/main" val="2387376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55174" y="1657234"/>
            <a:ext cx="9505591" cy="6972532"/>
          </a:xfrm>
          <a:prstGeom prst="rect">
            <a:avLst/>
          </a:prstGeom>
        </p:spPr>
      </p:pic>
      <p:sp>
        <p:nvSpPr>
          <p:cNvPr id="5" name="Rectangle: Rounded Corners 4">
            <a:extLst>
              <a:ext uri="{FF2B5EF4-FFF2-40B4-BE49-F238E27FC236}">
                <a16:creationId xmlns:a16="http://schemas.microsoft.com/office/drawing/2014/main" id="{B1E3B04A-022D-43BC-A17D-95F10CF3A944}"/>
              </a:ext>
            </a:extLst>
          </p:cNvPr>
          <p:cNvSpPr/>
          <p:nvPr/>
        </p:nvSpPr>
        <p:spPr>
          <a:xfrm>
            <a:off x="17145000" y="1104900"/>
            <a:ext cx="762000" cy="83058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6FF28FF-69B7-463A-9C85-EA33179B044A}"/>
              </a:ext>
            </a:extLst>
          </p:cNvPr>
          <p:cNvSpPr/>
          <p:nvPr/>
        </p:nvSpPr>
        <p:spPr>
          <a:xfrm>
            <a:off x="17259300" y="2324100"/>
            <a:ext cx="533400" cy="13716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BFBCB3D-1F8D-41E8-B27E-BA15AA89D8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76600" y="10782300"/>
            <a:ext cx="12525257" cy="4953000"/>
          </a:xfrm>
          <a:prstGeom prst="rect">
            <a:avLst/>
          </a:prstGeom>
        </p:spPr>
      </p:pic>
      <p:pic>
        <p:nvPicPr>
          <p:cNvPr id="12" name="Picture 11">
            <a:extLst>
              <a:ext uri="{FF2B5EF4-FFF2-40B4-BE49-F238E27FC236}">
                <a16:creationId xmlns:a16="http://schemas.microsoft.com/office/drawing/2014/main" id="{4508FEB2-41D9-4853-A5FE-2E7440D8E6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6755" y="-8648700"/>
            <a:ext cx="9948865" cy="8369045"/>
          </a:xfrm>
          <a:prstGeom prst="rect">
            <a:avLst/>
          </a:prstGeom>
        </p:spPr>
      </p:pic>
    </p:spTree>
    <p:extLst>
      <p:ext uri="{BB962C8B-B14F-4D97-AF65-F5344CB8AC3E}">
        <p14:creationId xmlns:p14="http://schemas.microsoft.com/office/powerpoint/2010/main" val="362201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76600" y="2667000"/>
            <a:ext cx="12525257" cy="4953000"/>
          </a:xfrm>
          <a:prstGeom prst="rect">
            <a:avLst/>
          </a:prstGeom>
        </p:spPr>
      </p:pic>
      <p:sp>
        <p:nvSpPr>
          <p:cNvPr id="5" name="Rectangle: Rounded Corners 4">
            <a:extLst>
              <a:ext uri="{FF2B5EF4-FFF2-40B4-BE49-F238E27FC236}">
                <a16:creationId xmlns:a16="http://schemas.microsoft.com/office/drawing/2014/main" id="{F71ECE78-3E00-4160-91B1-E017A3C2A3C6}"/>
              </a:ext>
            </a:extLst>
          </p:cNvPr>
          <p:cNvSpPr/>
          <p:nvPr/>
        </p:nvSpPr>
        <p:spPr>
          <a:xfrm>
            <a:off x="17145000" y="1104900"/>
            <a:ext cx="762000" cy="83058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C1A30B4-6004-4DC4-9CE2-F2A03428A94C}"/>
              </a:ext>
            </a:extLst>
          </p:cNvPr>
          <p:cNvSpPr/>
          <p:nvPr/>
        </p:nvSpPr>
        <p:spPr>
          <a:xfrm>
            <a:off x="17259300" y="2857500"/>
            <a:ext cx="533400" cy="13716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51046AD-613D-4968-AA96-70F5256DE2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05200" y="10865901"/>
            <a:ext cx="12152609" cy="5631399"/>
          </a:xfrm>
          <a:prstGeom prst="rect">
            <a:avLst/>
          </a:prstGeom>
        </p:spPr>
      </p:pic>
      <p:pic>
        <p:nvPicPr>
          <p:cNvPr id="11" name="Picture 10">
            <a:extLst>
              <a:ext uri="{FF2B5EF4-FFF2-40B4-BE49-F238E27FC236}">
                <a16:creationId xmlns:a16="http://schemas.microsoft.com/office/drawing/2014/main" id="{A904B6A8-9595-429D-A4DA-4D341344F2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55174" y="-7581900"/>
            <a:ext cx="9505591" cy="6972532"/>
          </a:xfrm>
          <a:prstGeom prst="rect">
            <a:avLst/>
          </a:prstGeom>
        </p:spPr>
      </p:pic>
    </p:spTree>
    <p:extLst>
      <p:ext uri="{BB962C8B-B14F-4D97-AF65-F5344CB8AC3E}">
        <p14:creationId xmlns:p14="http://schemas.microsoft.com/office/powerpoint/2010/main" val="345260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05200" y="2327800"/>
            <a:ext cx="12152609" cy="5631399"/>
          </a:xfrm>
          <a:prstGeom prst="rect">
            <a:avLst/>
          </a:prstGeom>
        </p:spPr>
      </p:pic>
      <p:sp>
        <p:nvSpPr>
          <p:cNvPr id="5" name="Rectangle: Rounded Corners 4">
            <a:extLst>
              <a:ext uri="{FF2B5EF4-FFF2-40B4-BE49-F238E27FC236}">
                <a16:creationId xmlns:a16="http://schemas.microsoft.com/office/drawing/2014/main" id="{D706A3A6-4CDA-42C3-AB07-89CF5C17A162}"/>
              </a:ext>
            </a:extLst>
          </p:cNvPr>
          <p:cNvSpPr/>
          <p:nvPr/>
        </p:nvSpPr>
        <p:spPr>
          <a:xfrm>
            <a:off x="17145000" y="1104900"/>
            <a:ext cx="762000" cy="83058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95C9702-555E-4BFD-A7E0-7E8B304F274C}"/>
              </a:ext>
            </a:extLst>
          </p:cNvPr>
          <p:cNvSpPr/>
          <p:nvPr/>
        </p:nvSpPr>
        <p:spPr>
          <a:xfrm>
            <a:off x="17259300" y="3467100"/>
            <a:ext cx="533400" cy="13716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027DA9-006B-4E54-94EC-072AA45097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76600" y="-5600700"/>
            <a:ext cx="12525257" cy="4953000"/>
          </a:xfrm>
          <a:prstGeom prst="rect">
            <a:avLst/>
          </a:prstGeom>
        </p:spPr>
      </p:pic>
      <p:pic>
        <p:nvPicPr>
          <p:cNvPr id="8" name="Picture 7">
            <a:extLst>
              <a:ext uri="{FF2B5EF4-FFF2-40B4-BE49-F238E27FC236}">
                <a16:creationId xmlns:a16="http://schemas.microsoft.com/office/drawing/2014/main" id="{620BF047-C36E-40D6-B39D-9A342C4A66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6755" y="10900147"/>
            <a:ext cx="11146826" cy="6282953"/>
          </a:xfrm>
          <a:prstGeom prst="rect">
            <a:avLst/>
          </a:prstGeom>
        </p:spPr>
      </p:pic>
    </p:spTree>
    <p:extLst>
      <p:ext uri="{BB962C8B-B14F-4D97-AF65-F5344CB8AC3E}">
        <p14:creationId xmlns:p14="http://schemas.microsoft.com/office/powerpoint/2010/main" val="232709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96755" y="1866900"/>
            <a:ext cx="11146826" cy="6282953"/>
          </a:xfrm>
          <a:prstGeom prst="rect">
            <a:avLst/>
          </a:prstGeom>
        </p:spPr>
      </p:pic>
      <p:sp>
        <p:nvSpPr>
          <p:cNvPr id="5" name="Rectangle: Rounded Corners 4">
            <a:extLst>
              <a:ext uri="{FF2B5EF4-FFF2-40B4-BE49-F238E27FC236}">
                <a16:creationId xmlns:a16="http://schemas.microsoft.com/office/drawing/2014/main" id="{97D3388E-809E-4729-8F84-CC12D0757626}"/>
              </a:ext>
            </a:extLst>
          </p:cNvPr>
          <p:cNvSpPr/>
          <p:nvPr/>
        </p:nvSpPr>
        <p:spPr>
          <a:xfrm>
            <a:off x="17145000" y="1104900"/>
            <a:ext cx="762000" cy="83058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F902439-86E3-442E-919D-54DF62EBFAC0}"/>
              </a:ext>
            </a:extLst>
          </p:cNvPr>
          <p:cNvSpPr/>
          <p:nvPr/>
        </p:nvSpPr>
        <p:spPr>
          <a:xfrm>
            <a:off x="17259300" y="4152900"/>
            <a:ext cx="533400" cy="13716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9EFB585-B725-4411-8B11-A66338DADC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05200" y="-6057900"/>
            <a:ext cx="12152609" cy="5631399"/>
          </a:xfrm>
          <a:prstGeom prst="rect">
            <a:avLst/>
          </a:prstGeom>
        </p:spPr>
      </p:pic>
      <p:pic>
        <p:nvPicPr>
          <p:cNvPr id="8" name="Picture 7">
            <a:extLst>
              <a:ext uri="{FF2B5EF4-FFF2-40B4-BE49-F238E27FC236}">
                <a16:creationId xmlns:a16="http://schemas.microsoft.com/office/drawing/2014/main" id="{B7E8E9E6-8CEB-4688-B474-1C16374654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10000" y="10491573"/>
            <a:ext cx="11680226" cy="5396127"/>
          </a:xfrm>
          <a:prstGeom prst="rect">
            <a:avLst/>
          </a:prstGeom>
        </p:spPr>
      </p:pic>
    </p:spTree>
    <p:extLst>
      <p:ext uri="{BB962C8B-B14F-4D97-AF65-F5344CB8AC3E}">
        <p14:creationId xmlns:p14="http://schemas.microsoft.com/office/powerpoint/2010/main" val="2022814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0000" y="2324100"/>
            <a:ext cx="11680226" cy="5396127"/>
          </a:xfrm>
          <a:prstGeom prst="rect">
            <a:avLst/>
          </a:prstGeom>
        </p:spPr>
      </p:pic>
      <p:sp>
        <p:nvSpPr>
          <p:cNvPr id="5" name="Rectangle: Rounded Corners 4">
            <a:extLst>
              <a:ext uri="{FF2B5EF4-FFF2-40B4-BE49-F238E27FC236}">
                <a16:creationId xmlns:a16="http://schemas.microsoft.com/office/drawing/2014/main" id="{70816A6D-69C7-4E29-9ABB-8552E6242838}"/>
              </a:ext>
            </a:extLst>
          </p:cNvPr>
          <p:cNvSpPr/>
          <p:nvPr/>
        </p:nvSpPr>
        <p:spPr>
          <a:xfrm>
            <a:off x="17145000" y="1104900"/>
            <a:ext cx="762000" cy="83058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E485E40-825D-4856-8A7F-557083800E52}"/>
              </a:ext>
            </a:extLst>
          </p:cNvPr>
          <p:cNvSpPr/>
          <p:nvPr/>
        </p:nvSpPr>
        <p:spPr>
          <a:xfrm>
            <a:off x="17259300" y="4991100"/>
            <a:ext cx="533400" cy="13716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1F6809-ECAB-48A1-BB22-FFB7B500A3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96755" y="-6778253"/>
            <a:ext cx="11146826" cy="6282953"/>
          </a:xfrm>
          <a:prstGeom prst="rect">
            <a:avLst/>
          </a:prstGeom>
        </p:spPr>
      </p:pic>
      <p:pic>
        <p:nvPicPr>
          <p:cNvPr id="8" name="Picture 7">
            <a:extLst>
              <a:ext uri="{FF2B5EF4-FFF2-40B4-BE49-F238E27FC236}">
                <a16:creationId xmlns:a16="http://schemas.microsoft.com/office/drawing/2014/main" id="{7966B91E-B304-456C-B39C-B3AAC41D99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4800" y="11276751"/>
            <a:ext cx="11353800" cy="7963749"/>
          </a:xfrm>
          <a:prstGeom prst="rect">
            <a:avLst/>
          </a:prstGeom>
        </p:spPr>
      </p:pic>
    </p:spTree>
    <p:extLst>
      <p:ext uri="{BB962C8B-B14F-4D97-AF65-F5344CB8AC3E}">
        <p14:creationId xmlns:p14="http://schemas.microsoft.com/office/powerpoint/2010/main" val="125141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A07B3EB-3C18-42CD-9806-C6C50F4A36F1}"/>
              </a:ext>
            </a:extLst>
          </p:cNvPr>
          <p:cNvGrpSpPr/>
          <p:nvPr/>
        </p:nvGrpSpPr>
        <p:grpSpPr>
          <a:xfrm>
            <a:off x="-7620000" y="-1"/>
            <a:ext cx="7071360" cy="10287001"/>
            <a:chOff x="11902440" y="-1"/>
            <a:chExt cx="7071360" cy="10287001"/>
          </a:xfrm>
        </p:grpSpPr>
        <p:sp>
          <p:nvSpPr>
            <p:cNvPr id="12" name="Freeform: Shape 11">
              <a:extLst>
                <a:ext uri="{FF2B5EF4-FFF2-40B4-BE49-F238E27FC236}">
                  <a16:creationId xmlns:a16="http://schemas.microsoft.com/office/drawing/2014/main" id="{E3687B33-5129-4099-A3EE-7426D4CFDAA1}"/>
                </a:ext>
              </a:extLst>
            </p:cNvPr>
            <p:cNvSpPr/>
            <p:nvPr/>
          </p:nvSpPr>
          <p:spPr>
            <a:xfrm>
              <a:off x="11902440" y="-1"/>
              <a:ext cx="7071360" cy="10287001"/>
            </a:xfrm>
            <a:custGeom>
              <a:avLst/>
              <a:gdLst>
                <a:gd name="connsiteX0" fmla="*/ 0 w 7071360"/>
                <a:gd name="connsiteY0" fmla="*/ 0 h 10287000"/>
                <a:gd name="connsiteX1" fmla="*/ 6400800 w 7071360"/>
                <a:gd name="connsiteY1" fmla="*/ 0 h 10287000"/>
                <a:gd name="connsiteX2" fmla="*/ 6400800 w 7071360"/>
                <a:gd name="connsiteY2" fmla="*/ 1128713 h 10287000"/>
                <a:gd name="connsiteX3" fmla="*/ 7071360 w 7071360"/>
                <a:gd name="connsiteY3" fmla="*/ 1600200 h 10287000"/>
                <a:gd name="connsiteX4" fmla="*/ 6400800 w 7071360"/>
                <a:gd name="connsiteY4" fmla="*/ 2071688 h 10287000"/>
                <a:gd name="connsiteX5" fmla="*/ 6400800 w 7071360"/>
                <a:gd name="connsiteY5" fmla="*/ 10287000 h 10287000"/>
                <a:gd name="connsiteX6" fmla="*/ 0 w 7071360"/>
                <a:gd name="connsiteY6"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1360" h="10287000">
                  <a:moveTo>
                    <a:pt x="0" y="0"/>
                  </a:moveTo>
                  <a:lnTo>
                    <a:pt x="6400800" y="0"/>
                  </a:lnTo>
                  <a:lnTo>
                    <a:pt x="6400800" y="1128713"/>
                  </a:lnTo>
                  <a:lnTo>
                    <a:pt x="7071360" y="1600200"/>
                  </a:lnTo>
                  <a:lnTo>
                    <a:pt x="6400800" y="2071688"/>
                  </a:lnTo>
                  <a:lnTo>
                    <a:pt x="6400800" y="10287000"/>
                  </a:lnTo>
                  <a:lnTo>
                    <a:pt x="0" y="10287000"/>
                  </a:lnTo>
                  <a:close/>
                </a:path>
              </a:pathLst>
            </a:custGeom>
            <a:solidFill>
              <a:srgbClr val="4ACAFE"/>
            </a:solidFill>
            <a:ln>
              <a:noFill/>
            </a:ln>
            <a:effectLst>
              <a:outerShdw blurRad="127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1" name="TextBox 20">
              <a:extLst>
                <a:ext uri="{FF2B5EF4-FFF2-40B4-BE49-F238E27FC236}">
                  <a16:creationId xmlns:a16="http://schemas.microsoft.com/office/drawing/2014/main" id="{8662EAD6-2150-476F-A4A7-437E0C4AA9F2}"/>
                </a:ext>
              </a:extLst>
            </p:cNvPr>
            <p:cNvSpPr txBox="1"/>
            <p:nvPr/>
          </p:nvSpPr>
          <p:spPr>
            <a:xfrm>
              <a:off x="12411054" y="5414308"/>
              <a:ext cx="5715000" cy="1938992"/>
            </a:xfrm>
            <a:prstGeom prst="rect">
              <a:avLst/>
            </a:prstGeom>
            <a:noFill/>
          </p:spPr>
          <p:txBody>
            <a:bodyPr wrap="square" rtlCol="0">
              <a:spAutoFit/>
            </a:bodyPr>
            <a:lstStyle/>
            <a:p>
              <a:pPr algn="ctr"/>
              <a:r>
                <a:rPr lang="en-GB" sz="3000" dirty="0">
                  <a:solidFill>
                    <a:schemeClr val="bg1"/>
                  </a:solidFill>
                  <a:latin typeface="Abadi" panose="020B0604020104020204" pitchFamily="34" charset="0"/>
                  <a:cs typeface="29LT Bukra Bold Italic" panose="000B0903020204020204" pitchFamily="34" charset="-78"/>
                </a:rPr>
                <a:t>Worked on verifying the suitability of images for CVS,</a:t>
              </a:r>
            </a:p>
            <a:p>
              <a:pPr algn="ctr"/>
              <a:r>
                <a:rPr lang="en-GB" sz="3000" dirty="0">
                  <a:solidFill>
                    <a:schemeClr val="bg1"/>
                  </a:solidFill>
                  <a:latin typeface="Abadi" panose="020B0604020104020204" pitchFamily="34" charset="0"/>
                  <a:cs typeface="29LT Bukra Bold Italic" panose="000B0903020204020204" pitchFamily="34" charset="-78"/>
                </a:rPr>
                <a:t>to ensure high quality, professional profile pictures.</a:t>
              </a:r>
              <a:endParaRPr lang="en-US" sz="3000" dirty="0">
                <a:solidFill>
                  <a:schemeClr val="bg1"/>
                </a:solidFill>
                <a:latin typeface="Abadi" panose="020B0604020104020204" pitchFamily="34" charset="0"/>
                <a:cs typeface="29LT Bukra Bold Italic" panose="000B0903020204020204" pitchFamily="34" charset="-78"/>
              </a:endParaRPr>
            </a:p>
          </p:txBody>
        </p:sp>
        <p:sp>
          <p:nvSpPr>
            <p:cNvPr id="24" name="TextBox 23">
              <a:extLst>
                <a:ext uri="{FF2B5EF4-FFF2-40B4-BE49-F238E27FC236}">
                  <a16:creationId xmlns:a16="http://schemas.microsoft.com/office/drawing/2014/main" id="{3CCDAADB-1169-4251-B833-B3CBF146FF0D}"/>
                </a:ext>
              </a:extLst>
            </p:cNvPr>
            <p:cNvSpPr txBox="1"/>
            <p:nvPr/>
          </p:nvSpPr>
          <p:spPr>
            <a:xfrm>
              <a:off x="13594078" y="209370"/>
              <a:ext cx="4122421" cy="1200329"/>
            </a:xfrm>
            <a:prstGeom prst="rect">
              <a:avLst/>
            </a:prstGeom>
            <a:noFill/>
          </p:spPr>
          <p:txBody>
            <a:bodyPr wrap="square" rtlCol="0">
              <a:spAutoFit/>
            </a:bodyPr>
            <a:lstStyle/>
            <a:p>
              <a:r>
                <a:rPr lang="en-US" sz="7200" b="1" dirty="0">
                  <a:solidFill>
                    <a:schemeClr val="bg1"/>
                  </a:solidFill>
                </a:rPr>
                <a:t>Ahmed</a:t>
              </a:r>
              <a:endParaRPr lang="en-US" sz="8000" b="1" dirty="0">
                <a:solidFill>
                  <a:schemeClr val="bg1"/>
                </a:solidFill>
              </a:endParaRPr>
            </a:p>
          </p:txBody>
        </p:sp>
        <p:sp>
          <p:nvSpPr>
            <p:cNvPr id="40" name="TextBox 39">
              <a:extLst>
                <a:ext uri="{FF2B5EF4-FFF2-40B4-BE49-F238E27FC236}">
                  <a16:creationId xmlns:a16="http://schemas.microsoft.com/office/drawing/2014/main" id="{71D884E7-C479-4217-8231-ACB40B9ED7E7}"/>
                </a:ext>
              </a:extLst>
            </p:cNvPr>
            <p:cNvSpPr txBox="1"/>
            <p:nvPr/>
          </p:nvSpPr>
          <p:spPr>
            <a:xfrm>
              <a:off x="13251267" y="4207014"/>
              <a:ext cx="4198533" cy="707886"/>
            </a:xfrm>
            <a:prstGeom prst="rect">
              <a:avLst/>
            </a:prstGeom>
            <a:noFill/>
          </p:spPr>
          <p:txBody>
            <a:bodyPr wrap="square" rtlCol="0">
              <a:spAutoFit/>
            </a:bodyPr>
            <a:lstStyle/>
            <a:p>
              <a:r>
                <a:rPr lang="de-DE" sz="4000" b="1" dirty="0">
                  <a:solidFill>
                    <a:schemeClr val="bg1"/>
                  </a:solidFill>
                </a:rPr>
                <a:t>Image Verification</a:t>
              </a:r>
              <a:endParaRPr lang="en-US" sz="4400" b="1" dirty="0">
                <a:solidFill>
                  <a:schemeClr val="bg1"/>
                </a:solidFill>
              </a:endParaRPr>
            </a:p>
          </p:txBody>
        </p:sp>
        <p:cxnSp>
          <p:nvCxnSpPr>
            <p:cNvPr id="36" name="Straight Connector 35">
              <a:extLst>
                <a:ext uri="{FF2B5EF4-FFF2-40B4-BE49-F238E27FC236}">
                  <a16:creationId xmlns:a16="http://schemas.microsoft.com/office/drawing/2014/main" id="{74F98FA1-4C86-4683-9BF3-39138A41290D}"/>
                </a:ext>
              </a:extLst>
            </p:cNvPr>
            <p:cNvCxnSpPr/>
            <p:nvPr/>
          </p:nvCxnSpPr>
          <p:spPr>
            <a:xfrm>
              <a:off x="13563600" y="5067300"/>
              <a:ext cx="3200400"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5D1D4086-939A-4307-AD2B-85E690CA1CA8}"/>
              </a:ext>
            </a:extLst>
          </p:cNvPr>
          <p:cNvGrpSpPr/>
          <p:nvPr/>
        </p:nvGrpSpPr>
        <p:grpSpPr>
          <a:xfrm>
            <a:off x="-6781800" y="-1"/>
            <a:ext cx="6671355" cy="10287001"/>
            <a:chOff x="6032721" y="-1"/>
            <a:chExt cx="6671355" cy="10287001"/>
          </a:xfrm>
        </p:grpSpPr>
        <p:sp>
          <p:nvSpPr>
            <p:cNvPr id="11" name="Freeform: Shape 10">
              <a:extLst>
                <a:ext uri="{FF2B5EF4-FFF2-40B4-BE49-F238E27FC236}">
                  <a16:creationId xmlns:a16="http://schemas.microsoft.com/office/drawing/2014/main" id="{8D968C90-3F61-4FD3-AFFE-65D99CB1F3F4}"/>
                </a:ext>
              </a:extLst>
            </p:cNvPr>
            <p:cNvSpPr/>
            <p:nvPr/>
          </p:nvSpPr>
          <p:spPr>
            <a:xfrm>
              <a:off x="6032721" y="-1"/>
              <a:ext cx="6671355" cy="10287001"/>
            </a:xfrm>
            <a:custGeom>
              <a:avLst/>
              <a:gdLst>
                <a:gd name="connsiteX0" fmla="*/ 0 w 7056120"/>
                <a:gd name="connsiteY0" fmla="*/ 0 h 10287000"/>
                <a:gd name="connsiteX1" fmla="*/ 6400800 w 7056120"/>
                <a:gd name="connsiteY1" fmla="*/ 0 h 10287000"/>
                <a:gd name="connsiteX2" fmla="*/ 6400800 w 7056120"/>
                <a:gd name="connsiteY2" fmla="*/ 1139428 h 10287000"/>
                <a:gd name="connsiteX3" fmla="*/ 7056120 w 7056120"/>
                <a:gd name="connsiteY3" fmla="*/ 1600200 h 10287000"/>
                <a:gd name="connsiteX4" fmla="*/ 6400800 w 7056120"/>
                <a:gd name="connsiteY4" fmla="*/ 2060972 h 10287000"/>
                <a:gd name="connsiteX5" fmla="*/ 6400800 w 7056120"/>
                <a:gd name="connsiteY5" fmla="*/ 10287000 h 10287000"/>
                <a:gd name="connsiteX6" fmla="*/ 0 w 7056120"/>
                <a:gd name="connsiteY6"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120" h="10287000">
                  <a:moveTo>
                    <a:pt x="0" y="0"/>
                  </a:moveTo>
                  <a:lnTo>
                    <a:pt x="6400800" y="0"/>
                  </a:lnTo>
                  <a:lnTo>
                    <a:pt x="6400800" y="1139428"/>
                  </a:lnTo>
                  <a:lnTo>
                    <a:pt x="7056120" y="1600200"/>
                  </a:lnTo>
                  <a:lnTo>
                    <a:pt x="6400800" y="2060972"/>
                  </a:lnTo>
                  <a:lnTo>
                    <a:pt x="6400800" y="10287000"/>
                  </a:lnTo>
                  <a:lnTo>
                    <a:pt x="0" y="10287000"/>
                  </a:lnTo>
                  <a:close/>
                </a:path>
              </a:pathLst>
            </a:custGeom>
            <a:solidFill>
              <a:srgbClr val="15A0DC"/>
            </a:solidFill>
            <a:ln>
              <a:noFill/>
            </a:ln>
            <a:effectLst>
              <a:outerShdw blurRad="127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62D22070-7CC6-4C6A-A9AD-09BEE697BFBB}"/>
                </a:ext>
              </a:extLst>
            </p:cNvPr>
            <p:cNvSpPr txBox="1"/>
            <p:nvPr/>
          </p:nvSpPr>
          <p:spPr>
            <a:xfrm>
              <a:off x="6324600" y="5409843"/>
              <a:ext cx="5770794" cy="2400657"/>
            </a:xfrm>
            <a:prstGeom prst="rect">
              <a:avLst/>
            </a:prstGeom>
            <a:noFill/>
          </p:spPr>
          <p:txBody>
            <a:bodyPr wrap="square" rtlCol="0">
              <a:spAutoFit/>
            </a:bodyPr>
            <a:lstStyle/>
            <a:p>
              <a:pPr algn="ctr"/>
              <a:r>
                <a:rPr lang="en-GB" sz="3000" dirty="0">
                  <a:solidFill>
                    <a:schemeClr val="bg1"/>
                  </a:solidFill>
                  <a:latin typeface="Abadi" panose="020B0604020104020204" pitchFamily="34" charset="0"/>
                  <a:cs typeface="29LT Bukra Bold Italic" panose="000B0903020204020204" pitchFamily="34" charset="-78"/>
                </a:rPr>
                <a:t>Designed the interview ensuring the integration of NLP and establishing a strong</a:t>
              </a:r>
            </a:p>
            <a:p>
              <a:pPr algn="ctr"/>
              <a:r>
                <a:rPr lang="en-GB" sz="3000" dirty="0">
                  <a:solidFill>
                    <a:schemeClr val="bg1"/>
                  </a:solidFill>
                  <a:latin typeface="Abadi" panose="020B0604020104020204" pitchFamily="34" charset="0"/>
                  <a:cs typeface="29LT Bukra Bold Italic" panose="000B0903020204020204" pitchFamily="34" charset="-78"/>
                </a:rPr>
                <a:t>foundation for future developments</a:t>
              </a:r>
              <a:endParaRPr lang="en-US" sz="3000" dirty="0">
                <a:solidFill>
                  <a:schemeClr val="bg1"/>
                </a:solidFill>
                <a:latin typeface="Abadi" panose="020B0604020104020204" pitchFamily="34" charset="0"/>
                <a:cs typeface="29LT Bukra Bold Italic" panose="000B0903020204020204" pitchFamily="34" charset="-78"/>
              </a:endParaRPr>
            </a:p>
          </p:txBody>
        </p:sp>
        <p:sp>
          <p:nvSpPr>
            <p:cNvPr id="23" name="TextBox 22">
              <a:extLst>
                <a:ext uri="{FF2B5EF4-FFF2-40B4-BE49-F238E27FC236}">
                  <a16:creationId xmlns:a16="http://schemas.microsoft.com/office/drawing/2014/main" id="{6FB5280B-BFC3-4A86-AD80-2D2FE136197F}"/>
                </a:ext>
              </a:extLst>
            </p:cNvPr>
            <p:cNvSpPr txBox="1"/>
            <p:nvPr/>
          </p:nvSpPr>
          <p:spPr>
            <a:xfrm>
              <a:off x="7729377" y="209370"/>
              <a:ext cx="3897628" cy="1200329"/>
            </a:xfrm>
            <a:prstGeom prst="rect">
              <a:avLst/>
            </a:prstGeom>
            <a:noFill/>
          </p:spPr>
          <p:txBody>
            <a:bodyPr wrap="square" rtlCol="0">
              <a:spAutoFit/>
            </a:bodyPr>
            <a:lstStyle/>
            <a:p>
              <a:r>
                <a:rPr lang="en-US" sz="7200" b="1" dirty="0">
                  <a:solidFill>
                    <a:schemeClr val="bg1"/>
                  </a:solidFill>
                </a:rPr>
                <a:t>Osama</a:t>
              </a:r>
              <a:endParaRPr lang="en-US" sz="8000" b="1" dirty="0">
                <a:solidFill>
                  <a:schemeClr val="bg1"/>
                </a:solidFill>
              </a:endParaRPr>
            </a:p>
          </p:txBody>
        </p:sp>
        <p:sp>
          <p:nvSpPr>
            <p:cNvPr id="39" name="TextBox 38">
              <a:extLst>
                <a:ext uri="{FF2B5EF4-FFF2-40B4-BE49-F238E27FC236}">
                  <a16:creationId xmlns:a16="http://schemas.microsoft.com/office/drawing/2014/main" id="{A9A44ADF-3741-408D-856C-8801A0965925}"/>
                </a:ext>
              </a:extLst>
            </p:cNvPr>
            <p:cNvSpPr txBox="1"/>
            <p:nvPr/>
          </p:nvSpPr>
          <p:spPr>
            <a:xfrm>
              <a:off x="7696200" y="4226170"/>
              <a:ext cx="3818980" cy="707886"/>
            </a:xfrm>
            <a:prstGeom prst="rect">
              <a:avLst/>
            </a:prstGeom>
            <a:noFill/>
          </p:spPr>
          <p:txBody>
            <a:bodyPr wrap="square" rtlCol="0">
              <a:spAutoFit/>
            </a:bodyPr>
            <a:lstStyle/>
            <a:p>
              <a:r>
                <a:rPr lang="de-DE" sz="4000" b="1" dirty="0">
                  <a:solidFill>
                    <a:schemeClr val="bg1"/>
                  </a:solidFill>
                </a:rPr>
                <a:t>Interview Bot</a:t>
              </a:r>
              <a:endParaRPr lang="en-US" sz="4400" b="1" dirty="0">
                <a:solidFill>
                  <a:schemeClr val="bg1"/>
                </a:solidFill>
              </a:endParaRPr>
            </a:p>
          </p:txBody>
        </p:sp>
        <p:cxnSp>
          <p:nvCxnSpPr>
            <p:cNvPr id="35" name="Straight Connector 34">
              <a:extLst>
                <a:ext uri="{FF2B5EF4-FFF2-40B4-BE49-F238E27FC236}">
                  <a16:creationId xmlns:a16="http://schemas.microsoft.com/office/drawing/2014/main" id="{4ED3C831-84EA-4663-B053-A49A48E893F0}"/>
                </a:ext>
              </a:extLst>
            </p:cNvPr>
            <p:cNvCxnSpPr/>
            <p:nvPr/>
          </p:nvCxnSpPr>
          <p:spPr>
            <a:xfrm>
              <a:off x="7467600" y="5143500"/>
              <a:ext cx="3200400"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id="{29F6526E-4674-43DE-B8DA-DA9F1F42FCBC}"/>
              </a:ext>
            </a:extLst>
          </p:cNvPr>
          <p:cNvGrpSpPr/>
          <p:nvPr/>
        </p:nvGrpSpPr>
        <p:grpSpPr>
          <a:xfrm>
            <a:off x="-7086600" y="0"/>
            <a:ext cx="6751694" cy="10287000"/>
            <a:chOff x="0" y="0"/>
            <a:chExt cx="6751694" cy="10287000"/>
          </a:xfrm>
        </p:grpSpPr>
        <p:sp>
          <p:nvSpPr>
            <p:cNvPr id="10" name="Freeform: Shape 9">
              <a:extLst>
                <a:ext uri="{FF2B5EF4-FFF2-40B4-BE49-F238E27FC236}">
                  <a16:creationId xmlns:a16="http://schemas.microsoft.com/office/drawing/2014/main" id="{C7EE309D-13FC-4AD9-9E86-9EAA8E785D06}"/>
                </a:ext>
              </a:extLst>
            </p:cNvPr>
            <p:cNvSpPr/>
            <p:nvPr/>
          </p:nvSpPr>
          <p:spPr>
            <a:xfrm rot="5400000">
              <a:off x="-1767653" y="1767653"/>
              <a:ext cx="10287000" cy="6751694"/>
            </a:xfrm>
            <a:custGeom>
              <a:avLst/>
              <a:gdLst>
                <a:gd name="connsiteX0" fmla="*/ 0 w 10287000"/>
                <a:gd name="connsiteY0" fmla="*/ 7040880 h 7040880"/>
                <a:gd name="connsiteX1" fmla="*/ 0 w 10287000"/>
                <a:gd name="connsiteY1" fmla="*/ 640080 h 7040880"/>
                <a:gd name="connsiteX2" fmla="*/ 1150144 w 10287000"/>
                <a:gd name="connsiteY2" fmla="*/ 640080 h 7040880"/>
                <a:gd name="connsiteX3" fmla="*/ 1600200 w 10287000"/>
                <a:gd name="connsiteY3" fmla="*/ 0 h 7040880"/>
                <a:gd name="connsiteX4" fmla="*/ 2050256 w 10287000"/>
                <a:gd name="connsiteY4" fmla="*/ 640080 h 7040880"/>
                <a:gd name="connsiteX5" fmla="*/ 10287000 w 10287000"/>
                <a:gd name="connsiteY5" fmla="*/ 640080 h 7040880"/>
                <a:gd name="connsiteX6" fmla="*/ 10287000 w 10287000"/>
                <a:gd name="connsiteY6" fmla="*/ 7040880 h 704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0" h="7040880">
                  <a:moveTo>
                    <a:pt x="0" y="7040880"/>
                  </a:moveTo>
                  <a:lnTo>
                    <a:pt x="0" y="640080"/>
                  </a:lnTo>
                  <a:lnTo>
                    <a:pt x="1150144" y="640080"/>
                  </a:lnTo>
                  <a:lnTo>
                    <a:pt x="1600200" y="0"/>
                  </a:lnTo>
                  <a:lnTo>
                    <a:pt x="2050256" y="640080"/>
                  </a:lnTo>
                  <a:lnTo>
                    <a:pt x="10287000" y="640080"/>
                  </a:lnTo>
                  <a:lnTo>
                    <a:pt x="10287000" y="7040880"/>
                  </a:lnTo>
                  <a:close/>
                </a:path>
              </a:pathLst>
            </a:custGeom>
            <a:solidFill>
              <a:srgbClr val="0F72B5"/>
            </a:solidFill>
            <a:ln>
              <a:noFill/>
            </a:ln>
            <a:effectLst>
              <a:outerShdw blurRad="127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E0A17AE3-D55A-4BF6-BE1F-9E81215FB21A}"/>
                </a:ext>
              </a:extLst>
            </p:cNvPr>
            <p:cNvSpPr txBox="1"/>
            <p:nvPr/>
          </p:nvSpPr>
          <p:spPr>
            <a:xfrm>
              <a:off x="1945495" y="209371"/>
              <a:ext cx="3953103" cy="1200329"/>
            </a:xfrm>
            <a:prstGeom prst="rect">
              <a:avLst/>
            </a:prstGeom>
            <a:noFill/>
          </p:spPr>
          <p:txBody>
            <a:bodyPr wrap="square" rtlCol="0">
              <a:spAutoFit/>
            </a:bodyPr>
            <a:lstStyle/>
            <a:p>
              <a:r>
                <a:rPr lang="en-US" sz="7200" b="1" dirty="0">
                  <a:solidFill>
                    <a:schemeClr val="bg1"/>
                  </a:solidFill>
                </a:rPr>
                <a:t>Nour</a:t>
              </a:r>
              <a:endParaRPr lang="en-US" sz="8000" b="1" dirty="0">
                <a:solidFill>
                  <a:schemeClr val="bg1"/>
                </a:solidFill>
              </a:endParaRPr>
            </a:p>
          </p:txBody>
        </p:sp>
        <p:sp>
          <p:nvSpPr>
            <p:cNvPr id="20" name="TextBox 19">
              <a:extLst>
                <a:ext uri="{FF2B5EF4-FFF2-40B4-BE49-F238E27FC236}">
                  <a16:creationId xmlns:a16="http://schemas.microsoft.com/office/drawing/2014/main" id="{7BA001D8-D508-4C0A-B815-6022AF545BE0}"/>
                </a:ext>
              </a:extLst>
            </p:cNvPr>
            <p:cNvSpPr txBox="1"/>
            <p:nvPr/>
          </p:nvSpPr>
          <p:spPr>
            <a:xfrm>
              <a:off x="600194" y="5486043"/>
              <a:ext cx="4704296" cy="2400657"/>
            </a:xfrm>
            <a:prstGeom prst="rect">
              <a:avLst/>
            </a:prstGeom>
            <a:noFill/>
          </p:spPr>
          <p:txBody>
            <a:bodyPr wrap="square" rtlCol="0">
              <a:spAutoFit/>
            </a:bodyPr>
            <a:lstStyle/>
            <a:p>
              <a:pPr algn="ctr"/>
              <a:r>
                <a:rPr lang="en-GB" sz="3000" dirty="0">
                  <a:solidFill>
                    <a:schemeClr val="bg1"/>
                  </a:solidFill>
                  <a:latin typeface="Abadi" panose="020B0604020104020204" pitchFamily="34" charset="0"/>
                  <a:cs typeface="29LT Bukra Bold Italic" panose="000B0903020204020204" pitchFamily="34" charset="-78"/>
                </a:rPr>
                <a:t>Developed the core functionalities of the </a:t>
              </a:r>
            </a:p>
            <a:p>
              <a:pPr algn="ctr"/>
              <a:r>
                <a:rPr lang="en-GB" sz="3000" dirty="0">
                  <a:solidFill>
                    <a:schemeClr val="bg1"/>
                  </a:solidFill>
                  <a:latin typeface="Abadi" panose="020B0604020104020204" pitchFamily="34" charset="0"/>
                  <a:cs typeface="29LT Bukra Bold Italic" panose="000B0903020204020204" pitchFamily="34" charset="-78"/>
                </a:rPr>
                <a:t>resume analyzer, focusing </a:t>
              </a:r>
            </a:p>
            <a:p>
              <a:pPr algn="ctr"/>
              <a:r>
                <a:rPr lang="en-GB" sz="3000" dirty="0">
                  <a:solidFill>
                    <a:schemeClr val="bg1"/>
                  </a:solidFill>
                  <a:latin typeface="Abadi" panose="020B0604020104020204" pitchFamily="34" charset="0"/>
                  <a:cs typeface="29LT Bukra Bold Italic" panose="000B0903020204020204" pitchFamily="34" charset="-78"/>
                </a:rPr>
                <a:t>on key algorithms for </a:t>
              </a:r>
            </a:p>
            <a:p>
              <a:pPr algn="ctr"/>
              <a:r>
                <a:rPr lang="en-GB" sz="3000" dirty="0">
                  <a:solidFill>
                    <a:schemeClr val="bg1"/>
                  </a:solidFill>
                  <a:latin typeface="Abadi" panose="020B0604020104020204" pitchFamily="34" charset="0"/>
                  <a:cs typeface="29LT Bukra Bold Italic" panose="000B0903020204020204" pitchFamily="34" charset="-78"/>
                </a:rPr>
                <a:t>NLP and UI design.</a:t>
              </a:r>
              <a:endParaRPr lang="en-US" sz="3000" dirty="0">
                <a:solidFill>
                  <a:schemeClr val="bg1"/>
                </a:solidFill>
                <a:latin typeface="Abadi" panose="020B0604020104020204" pitchFamily="34" charset="0"/>
                <a:cs typeface="29LT Bukra Bold Italic" panose="000B0903020204020204" pitchFamily="34" charset="-78"/>
              </a:endParaRPr>
            </a:p>
          </p:txBody>
        </p:sp>
        <p:sp>
          <p:nvSpPr>
            <p:cNvPr id="37" name="TextBox 36">
              <a:extLst>
                <a:ext uri="{FF2B5EF4-FFF2-40B4-BE49-F238E27FC236}">
                  <a16:creationId xmlns:a16="http://schemas.microsoft.com/office/drawing/2014/main" id="{6C76C4E3-CA9A-4F11-B82C-18F291AB9EE9}"/>
                </a:ext>
              </a:extLst>
            </p:cNvPr>
            <p:cNvSpPr txBox="1"/>
            <p:nvPr/>
          </p:nvSpPr>
          <p:spPr>
            <a:xfrm>
              <a:off x="1066800" y="4226170"/>
              <a:ext cx="3818980" cy="707875"/>
            </a:xfrm>
            <a:prstGeom prst="rect">
              <a:avLst/>
            </a:prstGeom>
            <a:noFill/>
          </p:spPr>
          <p:txBody>
            <a:bodyPr wrap="square" rtlCol="0">
              <a:spAutoFit/>
            </a:bodyPr>
            <a:lstStyle/>
            <a:p>
              <a:r>
                <a:rPr lang="de-DE" sz="4000" b="1" dirty="0">
                  <a:solidFill>
                    <a:schemeClr val="bg1"/>
                  </a:solidFill>
                </a:rPr>
                <a:t>Resume Analyzer</a:t>
              </a:r>
              <a:endParaRPr lang="en-US" sz="4400" b="1" dirty="0">
                <a:solidFill>
                  <a:schemeClr val="bg1"/>
                </a:solidFill>
              </a:endParaRPr>
            </a:p>
          </p:txBody>
        </p:sp>
        <p:cxnSp>
          <p:nvCxnSpPr>
            <p:cNvPr id="34" name="Straight Connector 33">
              <a:extLst>
                <a:ext uri="{FF2B5EF4-FFF2-40B4-BE49-F238E27FC236}">
                  <a16:creationId xmlns:a16="http://schemas.microsoft.com/office/drawing/2014/main" id="{914A2CDF-A596-4720-AEB1-1ED1035972C8}"/>
                </a:ext>
              </a:extLst>
            </p:cNvPr>
            <p:cNvCxnSpPr/>
            <p:nvPr/>
          </p:nvCxnSpPr>
          <p:spPr>
            <a:xfrm>
              <a:off x="1371600" y="5143500"/>
              <a:ext cx="3200400"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sp>
        <p:nvSpPr>
          <p:cNvPr id="31" name="TextBox 30">
            <a:extLst>
              <a:ext uri="{FF2B5EF4-FFF2-40B4-BE49-F238E27FC236}">
                <a16:creationId xmlns:a16="http://schemas.microsoft.com/office/drawing/2014/main" id="{B274CC88-C9EE-46EB-9D8E-239F7979AFBD}"/>
              </a:ext>
            </a:extLst>
          </p:cNvPr>
          <p:cNvSpPr txBox="1"/>
          <p:nvPr/>
        </p:nvSpPr>
        <p:spPr>
          <a:xfrm>
            <a:off x="6522720" y="992057"/>
            <a:ext cx="7071360" cy="1323439"/>
          </a:xfrm>
          <a:prstGeom prst="rect">
            <a:avLst/>
          </a:prstGeom>
          <a:noFill/>
          <a:effectLst>
            <a:outerShdw blurRad="50800" dist="38100" dir="2700000" algn="tl" rotWithShape="0">
              <a:prstClr val="black">
                <a:alpha val="30000"/>
              </a:prstClr>
            </a:outerShdw>
          </a:effectLst>
        </p:spPr>
        <p:txBody>
          <a:bodyPr wrap="square" rtlCol="0">
            <a:spAutoFit/>
          </a:bodyPr>
          <a:lstStyle/>
          <a:p>
            <a:r>
              <a:rPr lang="en-US" sz="8000" dirty="0">
                <a:solidFill>
                  <a:schemeClr val="bg1"/>
                </a:solidFill>
                <a:latin typeface="29LT Bukra Bold Italic" panose="000B0903020204020204" pitchFamily="34" charset="-78"/>
                <a:cs typeface="29LT Bukra Bold Italic" panose="000B0903020204020204" pitchFamily="34" charset="-78"/>
              </a:rPr>
              <a:t>Overview</a:t>
            </a:r>
          </a:p>
        </p:txBody>
      </p:sp>
      <p:sp>
        <p:nvSpPr>
          <p:cNvPr id="25" name="TextBox 24">
            <a:extLst>
              <a:ext uri="{FF2B5EF4-FFF2-40B4-BE49-F238E27FC236}">
                <a16:creationId xmlns:a16="http://schemas.microsoft.com/office/drawing/2014/main" id="{44E0BD78-6711-4E75-BCCB-79083006BEAF}"/>
              </a:ext>
            </a:extLst>
          </p:cNvPr>
          <p:cNvSpPr txBox="1"/>
          <p:nvPr/>
        </p:nvSpPr>
        <p:spPr>
          <a:xfrm>
            <a:off x="-6131724" y="486369"/>
            <a:ext cx="6426200" cy="923330"/>
          </a:xfrm>
          <a:prstGeom prst="rect">
            <a:avLst/>
          </a:prstGeom>
          <a:noFill/>
          <a:effectLst>
            <a:outerShdw blurRad="50800" dist="38100" algn="l" rotWithShape="0">
              <a:prstClr val="black">
                <a:alpha val="40000"/>
              </a:prstClr>
            </a:outerShdw>
          </a:effectLst>
        </p:spPr>
        <p:txBody>
          <a:bodyPr wrap="square" rtlCol="0">
            <a:spAutoFit/>
          </a:bodyPr>
          <a:lstStyle/>
          <a:p>
            <a:r>
              <a:rPr lang="en-US" sz="5400" dirty="0">
                <a:solidFill>
                  <a:srgbClr val="FFC000"/>
                </a:solidFill>
                <a:latin typeface="Co Text Arabic Bold" panose="020B0803060202020204" pitchFamily="34" charset="-78"/>
                <a:cs typeface="Co Text Arabic Bold" panose="020B0803060202020204" pitchFamily="34" charset="-78"/>
              </a:rPr>
              <a:t>Let's Tell a Story</a:t>
            </a:r>
          </a:p>
        </p:txBody>
      </p:sp>
      <p:pic>
        <p:nvPicPr>
          <p:cNvPr id="29" name="Picture 28">
            <a:extLst>
              <a:ext uri="{FF2B5EF4-FFF2-40B4-BE49-F238E27FC236}">
                <a16:creationId xmlns:a16="http://schemas.microsoft.com/office/drawing/2014/main" id="{E4A727FB-8B10-4444-857E-5F55B885C794}"/>
              </a:ext>
            </a:extLst>
          </p:cNvPr>
          <p:cNvPicPr>
            <a:picLocks noChangeAspect="1"/>
          </p:cNvPicPr>
          <p:nvPr/>
        </p:nvPicPr>
        <p:blipFill rotWithShape="1">
          <a:blip r:embed="rId2">
            <a:extLst>
              <a:ext uri="{28A0092B-C50C-407E-A947-70E740481C1C}">
                <a14:useLocalDpi xmlns:a14="http://schemas.microsoft.com/office/drawing/2010/main" val="0"/>
              </a:ext>
            </a:extLst>
          </a:blip>
          <a:srcRect l="9554" b="19435"/>
          <a:stretch/>
        </p:blipFill>
        <p:spPr>
          <a:xfrm>
            <a:off x="2922707" y="10754021"/>
            <a:ext cx="3880093" cy="4724399"/>
          </a:xfrm>
          <a:prstGeom prst="rect">
            <a:avLst/>
          </a:prstGeom>
        </p:spPr>
      </p:pic>
      <p:pic>
        <p:nvPicPr>
          <p:cNvPr id="26" name="Picture 25">
            <a:extLst>
              <a:ext uri="{FF2B5EF4-FFF2-40B4-BE49-F238E27FC236}">
                <a16:creationId xmlns:a16="http://schemas.microsoft.com/office/drawing/2014/main" id="{7D2B4B1D-060D-450F-8BBD-463EE8C064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58400" y="10553700"/>
            <a:ext cx="4294072" cy="5291328"/>
          </a:xfrm>
          <a:prstGeom prst="rect">
            <a:avLst/>
          </a:prstGeom>
        </p:spPr>
      </p:pic>
      <p:sp>
        <p:nvSpPr>
          <p:cNvPr id="27" name="TextBox 26">
            <a:extLst>
              <a:ext uri="{FF2B5EF4-FFF2-40B4-BE49-F238E27FC236}">
                <a16:creationId xmlns:a16="http://schemas.microsoft.com/office/drawing/2014/main" id="{A7EFCEA8-C180-48CB-AB5D-3C80F3539F4A}"/>
              </a:ext>
            </a:extLst>
          </p:cNvPr>
          <p:cNvSpPr txBox="1"/>
          <p:nvPr/>
        </p:nvSpPr>
        <p:spPr>
          <a:xfrm>
            <a:off x="1553034" y="3360508"/>
            <a:ext cx="15269582" cy="4959884"/>
          </a:xfrm>
          <a:prstGeom prst="rect">
            <a:avLst/>
          </a:prstGeom>
          <a:noFill/>
          <a:effectLst>
            <a:outerShdw blurRad="50800" dist="38100" dir="2700000" algn="tl" rotWithShape="0">
              <a:prstClr val="black">
                <a:alpha val="30000"/>
              </a:prstClr>
            </a:outerShdw>
          </a:effectLst>
        </p:spPr>
        <p:txBody>
          <a:bodyPr wrap="square" rtlCol="0">
            <a:spAutoFit/>
          </a:bodyPr>
          <a:lstStyle/>
          <a:p>
            <a:pPr algn="ctr" rtl="0">
              <a:lnSpc>
                <a:spcPct val="107000"/>
              </a:lnSpc>
              <a:spcAft>
                <a:spcPts val="800"/>
              </a:spcAft>
            </a:pPr>
            <a:r>
              <a:rPr lang="en-GB" sz="3300" dirty="0">
                <a:solidFill>
                  <a:schemeClr val="bg1"/>
                </a:solidFill>
                <a:effectLst/>
                <a:latin typeface="29LT Bukra Bold Italic" panose="000B0903020204020204" pitchFamily="34" charset="-78"/>
                <a:ea typeface="Calibri" panose="020F0502020204030204" pitchFamily="34" charset="0"/>
                <a:cs typeface="29LT Bukra Bold Italic" panose="000B0903020204020204" pitchFamily="34" charset="-78"/>
              </a:rPr>
              <a:t>Our project leverages advanced Natural Language Processing (NLP) and Computer Vision to enhance the job application process. The Resume Analyzer ensures ATS compliance and offers personalized job recommendations by identifying and correcting errors in resumes. The Interactive Interview Bot conducts mock interviews and provides detailed feedback, helping candidates prepare effectively. Our mission is to streamline the job application process and empower job seekers with the tools they need to succeed.</a:t>
            </a:r>
            <a:endParaRPr lang="en-US" sz="3300" dirty="0">
              <a:solidFill>
                <a:schemeClr val="bg1"/>
              </a:solidFill>
              <a:latin typeface="29LT Bukra Bold Italic" panose="000B0903020204020204" pitchFamily="34" charset="-78"/>
              <a:cs typeface="29LT Bukra Bold Italic" panose="000B0903020204020204" pitchFamily="34" charset="-78"/>
            </a:endParaRPr>
          </a:p>
        </p:txBody>
      </p:sp>
    </p:spTree>
    <p:extLst>
      <p:ext uri="{BB962C8B-B14F-4D97-AF65-F5344CB8AC3E}">
        <p14:creationId xmlns:p14="http://schemas.microsoft.com/office/powerpoint/2010/main" val="88465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14800" y="1161625"/>
            <a:ext cx="11353800" cy="7963749"/>
          </a:xfrm>
          <a:prstGeom prst="rect">
            <a:avLst/>
          </a:prstGeom>
        </p:spPr>
      </p:pic>
      <p:sp>
        <p:nvSpPr>
          <p:cNvPr id="5" name="Rectangle: Rounded Corners 4">
            <a:extLst>
              <a:ext uri="{FF2B5EF4-FFF2-40B4-BE49-F238E27FC236}">
                <a16:creationId xmlns:a16="http://schemas.microsoft.com/office/drawing/2014/main" id="{5538FD1D-3D10-4E5C-9FC1-A7F4826DFD01}"/>
              </a:ext>
            </a:extLst>
          </p:cNvPr>
          <p:cNvSpPr/>
          <p:nvPr/>
        </p:nvSpPr>
        <p:spPr>
          <a:xfrm>
            <a:off x="17145000" y="1104900"/>
            <a:ext cx="762000" cy="83058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457EB51-5120-41D2-84FC-769CDC4D5EDD}"/>
              </a:ext>
            </a:extLst>
          </p:cNvPr>
          <p:cNvSpPr/>
          <p:nvPr/>
        </p:nvSpPr>
        <p:spPr>
          <a:xfrm>
            <a:off x="17259300" y="5600700"/>
            <a:ext cx="533400" cy="13716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F7B8E20-B552-4883-BA54-429B897C41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0000" y="-6210300"/>
            <a:ext cx="11680226" cy="5396127"/>
          </a:xfrm>
          <a:prstGeom prst="rect">
            <a:avLst/>
          </a:prstGeom>
        </p:spPr>
      </p:pic>
      <p:pic>
        <p:nvPicPr>
          <p:cNvPr id="8" name="Picture 7">
            <a:extLst>
              <a:ext uri="{FF2B5EF4-FFF2-40B4-BE49-F238E27FC236}">
                <a16:creationId xmlns:a16="http://schemas.microsoft.com/office/drawing/2014/main" id="{ABC3290C-6743-4A89-BE18-F18D876EDB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3400" y="11244022"/>
            <a:ext cx="10494490" cy="9291878"/>
          </a:xfrm>
          <a:prstGeom prst="rect">
            <a:avLst/>
          </a:prstGeom>
        </p:spPr>
      </p:pic>
    </p:spTree>
    <p:extLst>
      <p:ext uri="{BB962C8B-B14F-4D97-AF65-F5344CB8AC3E}">
        <p14:creationId xmlns:p14="http://schemas.microsoft.com/office/powerpoint/2010/main" val="2745325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43400" y="497561"/>
            <a:ext cx="10494490" cy="9291878"/>
          </a:xfrm>
          <a:prstGeom prst="rect">
            <a:avLst/>
          </a:prstGeom>
        </p:spPr>
      </p:pic>
      <p:sp>
        <p:nvSpPr>
          <p:cNvPr id="7" name="Rectangle: Rounded Corners 6">
            <a:extLst>
              <a:ext uri="{FF2B5EF4-FFF2-40B4-BE49-F238E27FC236}">
                <a16:creationId xmlns:a16="http://schemas.microsoft.com/office/drawing/2014/main" id="{FD3AF6BE-C13B-4FDA-AE5A-D57419EB701E}"/>
              </a:ext>
            </a:extLst>
          </p:cNvPr>
          <p:cNvSpPr/>
          <p:nvPr/>
        </p:nvSpPr>
        <p:spPr>
          <a:xfrm>
            <a:off x="17145000" y="1104900"/>
            <a:ext cx="762000" cy="83058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03EE79C-0DC8-463E-A367-370FA989C4F7}"/>
              </a:ext>
            </a:extLst>
          </p:cNvPr>
          <p:cNvSpPr/>
          <p:nvPr/>
        </p:nvSpPr>
        <p:spPr>
          <a:xfrm>
            <a:off x="17259300" y="6972300"/>
            <a:ext cx="533400" cy="13716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337C2C4-B9CF-4CBC-9848-12D687819E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4800" y="-8687649"/>
            <a:ext cx="11353800" cy="7963749"/>
          </a:xfrm>
          <a:prstGeom prst="rect">
            <a:avLst/>
          </a:prstGeom>
        </p:spPr>
      </p:pic>
    </p:spTree>
    <p:extLst>
      <p:ext uri="{BB962C8B-B14F-4D97-AF65-F5344CB8AC3E}">
        <p14:creationId xmlns:p14="http://schemas.microsoft.com/office/powerpoint/2010/main" val="181834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93110" y="674434"/>
            <a:ext cx="10260888" cy="8685478"/>
          </a:xfrm>
          <a:prstGeom prst="rect">
            <a:avLst/>
          </a:prstGeom>
        </p:spPr>
      </p:pic>
      <p:sp>
        <p:nvSpPr>
          <p:cNvPr id="5" name="Rectangle: Rounded Corners 4">
            <a:extLst>
              <a:ext uri="{FF2B5EF4-FFF2-40B4-BE49-F238E27FC236}">
                <a16:creationId xmlns:a16="http://schemas.microsoft.com/office/drawing/2014/main" id="{E55CFA39-AC53-4BCD-87EF-CE86CD17AAE3}"/>
              </a:ext>
            </a:extLst>
          </p:cNvPr>
          <p:cNvSpPr/>
          <p:nvPr/>
        </p:nvSpPr>
        <p:spPr>
          <a:xfrm>
            <a:off x="17145000" y="1104900"/>
            <a:ext cx="762000" cy="83058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7E8F86B-8F0C-4EE7-926A-7657CFF8BED7}"/>
              </a:ext>
            </a:extLst>
          </p:cNvPr>
          <p:cNvSpPr/>
          <p:nvPr/>
        </p:nvSpPr>
        <p:spPr>
          <a:xfrm>
            <a:off x="17259300" y="6972300"/>
            <a:ext cx="533400" cy="13716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3C40581-4BDB-4DA5-82AB-91E163E932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18230" y="10514751"/>
            <a:ext cx="9946939" cy="7963749"/>
          </a:xfrm>
          <a:prstGeom prst="rect">
            <a:avLst/>
          </a:prstGeom>
        </p:spPr>
      </p:pic>
    </p:spTree>
    <p:extLst>
      <p:ext uri="{BB962C8B-B14F-4D97-AF65-F5344CB8AC3E}">
        <p14:creationId xmlns:p14="http://schemas.microsoft.com/office/powerpoint/2010/main" val="245644026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18230" y="1161625"/>
            <a:ext cx="9946939" cy="7963749"/>
          </a:xfrm>
          <a:prstGeom prst="rect">
            <a:avLst/>
          </a:prstGeom>
        </p:spPr>
      </p:pic>
      <p:sp>
        <p:nvSpPr>
          <p:cNvPr id="5" name="Rectangle: Rounded Corners 4">
            <a:extLst>
              <a:ext uri="{FF2B5EF4-FFF2-40B4-BE49-F238E27FC236}">
                <a16:creationId xmlns:a16="http://schemas.microsoft.com/office/drawing/2014/main" id="{D8CC26C2-CF91-4DC8-9915-1783199216B2}"/>
              </a:ext>
            </a:extLst>
          </p:cNvPr>
          <p:cNvSpPr/>
          <p:nvPr/>
        </p:nvSpPr>
        <p:spPr>
          <a:xfrm>
            <a:off x="17145000" y="1104900"/>
            <a:ext cx="762000" cy="83058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7A20D86-BDC0-4D5E-9E28-9424371B0AF3}"/>
              </a:ext>
            </a:extLst>
          </p:cNvPr>
          <p:cNvSpPr/>
          <p:nvPr/>
        </p:nvSpPr>
        <p:spPr>
          <a:xfrm>
            <a:off x="17259300" y="7810500"/>
            <a:ext cx="533400" cy="13716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DAA02DC-DC9A-4BE2-9FBB-1D158DB86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3110" y="-9334500"/>
            <a:ext cx="10260888" cy="8685478"/>
          </a:xfrm>
          <a:prstGeom prst="rect">
            <a:avLst/>
          </a:prstGeom>
        </p:spPr>
      </p:pic>
    </p:spTree>
    <p:extLst>
      <p:ext uri="{BB962C8B-B14F-4D97-AF65-F5344CB8AC3E}">
        <p14:creationId xmlns:p14="http://schemas.microsoft.com/office/powerpoint/2010/main" val="2883886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24600" y="1895262"/>
            <a:ext cx="5950311" cy="6496475"/>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421169602"/>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00400" y="2476500"/>
            <a:ext cx="12708138" cy="4682569"/>
          </a:xfrm>
          <a:prstGeom prst="rect">
            <a:avLst/>
          </a:prstGeom>
        </p:spPr>
      </p:pic>
    </p:spTree>
    <p:extLst>
      <p:ext uri="{BB962C8B-B14F-4D97-AF65-F5344CB8AC3E}">
        <p14:creationId xmlns:p14="http://schemas.microsoft.com/office/powerpoint/2010/main" val="21542347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57600" y="3000957"/>
            <a:ext cx="12039600" cy="4285086"/>
          </a:xfrm>
          <a:prstGeom prst="rect">
            <a:avLst/>
          </a:prstGeom>
        </p:spPr>
      </p:pic>
    </p:spTree>
    <p:extLst>
      <p:ext uri="{BB962C8B-B14F-4D97-AF65-F5344CB8AC3E}">
        <p14:creationId xmlns:p14="http://schemas.microsoft.com/office/powerpoint/2010/main" val="4064466333"/>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14800" y="2992007"/>
            <a:ext cx="11353800" cy="4302985"/>
          </a:xfrm>
          <a:prstGeom prst="rect">
            <a:avLst/>
          </a:prstGeom>
        </p:spPr>
      </p:pic>
    </p:spTree>
    <p:extLst>
      <p:ext uri="{BB962C8B-B14F-4D97-AF65-F5344CB8AC3E}">
        <p14:creationId xmlns:p14="http://schemas.microsoft.com/office/powerpoint/2010/main" val="385271528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27235" y="904662"/>
            <a:ext cx="10822798" cy="8477675"/>
          </a:xfrm>
          <a:prstGeom prst="rect">
            <a:avLst/>
          </a:prstGeom>
        </p:spPr>
      </p:pic>
      <p:sp>
        <p:nvSpPr>
          <p:cNvPr id="2" name="TextBox 1">
            <a:extLst>
              <a:ext uri="{FF2B5EF4-FFF2-40B4-BE49-F238E27FC236}">
                <a16:creationId xmlns:a16="http://schemas.microsoft.com/office/drawing/2014/main" id="{D1AE946A-BDFE-45D1-BAAD-DD93DA70D750}"/>
              </a:ext>
            </a:extLst>
          </p:cNvPr>
          <p:cNvSpPr txBox="1"/>
          <p:nvPr/>
        </p:nvSpPr>
        <p:spPr>
          <a:xfrm>
            <a:off x="152400" y="6972300"/>
            <a:ext cx="2514600" cy="707886"/>
          </a:xfrm>
          <a:prstGeom prst="rect">
            <a:avLst/>
          </a:prstGeom>
          <a:noFill/>
        </p:spPr>
        <p:txBody>
          <a:bodyPr wrap="square" rtlCol="0">
            <a:spAutoFit/>
          </a:bodyPr>
          <a:lstStyle/>
          <a:p>
            <a:r>
              <a:rPr lang="en-US" sz="2000" dirty="0">
                <a:latin typeface="29LT Bukra Bold" panose="000B0903020204020204" pitchFamily="34" charset="-78"/>
                <a:cs typeface="29LT Bukra Bold" panose="000B0903020204020204" pitchFamily="34" charset="-78"/>
              </a:rPr>
              <a:t>I think this job is good for me</a:t>
            </a:r>
          </a:p>
        </p:txBody>
      </p:sp>
      <p:pic>
        <p:nvPicPr>
          <p:cNvPr id="6" name="Picture 5">
            <a:extLst>
              <a:ext uri="{FF2B5EF4-FFF2-40B4-BE49-F238E27FC236}">
                <a16:creationId xmlns:a16="http://schemas.microsoft.com/office/drawing/2014/main" id="{78B42BB6-1873-41A1-8970-1FFE9783A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76439"/>
            <a:ext cx="2529658" cy="3411795"/>
          </a:xfrm>
          <a:prstGeom prst="rect">
            <a:avLst/>
          </a:prstGeom>
        </p:spPr>
      </p:pic>
    </p:spTree>
    <p:extLst>
      <p:ext uri="{BB962C8B-B14F-4D97-AF65-F5344CB8AC3E}">
        <p14:creationId xmlns:p14="http://schemas.microsoft.com/office/powerpoint/2010/main" val="132911856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89022" y="1161625"/>
            <a:ext cx="9605356" cy="7963749"/>
          </a:xfrm>
          <a:prstGeom prst="rect">
            <a:avLst/>
          </a:prstGeom>
        </p:spPr>
      </p:pic>
    </p:spTree>
    <p:extLst>
      <p:ext uri="{BB962C8B-B14F-4D97-AF65-F5344CB8AC3E}">
        <p14:creationId xmlns:p14="http://schemas.microsoft.com/office/powerpoint/2010/main" val="192653256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270F0F69-F507-487F-BF7D-338C0E0438EF}"/>
              </a:ext>
            </a:extLst>
          </p:cNvPr>
          <p:cNvSpPr txBox="1"/>
          <p:nvPr/>
        </p:nvSpPr>
        <p:spPr>
          <a:xfrm>
            <a:off x="10491672" y="4267199"/>
            <a:ext cx="4064000" cy="923330"/>
          </a:xfrm>
          <a:prstGeom prst="rect">
            <a:avLst/>
          </a:prstGeom>
          <a:noFill/>
          <a:effectLst>
            <a:outerShdw blurRad="50800" dist="38100" algn="l" rotWithShape="0">
              <a:prstClr val="black">
                <a:alpha val="40000"/>
              </a:prstClr>
            </a:outerShdw>
          </a:effectLst>
        </p:spPr>
        <p:txBody>
          <a:bodyPr wrap="square" rtlCol="0">
            <a:spAutoFit/>
          </a:bodyPr>
          <a:lstStyle/>
          <a:p>
            <a:r>
              <a:rPr lang="en-US" sz="5400" dirty="0">
                <a:solidFill>
                  <a:srgbClr val="FFC000"/>
                </a:solidFill>
                <a:latin typeface="Co Text Arabic Bold" panose="020B0803060202020204" pitchFamily="34" charset="-78"/>
                <a:cs typeface="Co Text Arabic Bold" panose="020B0803060202020204" pitchFamily="34" charset="-78"/>
              </a:rPr>
              <a:t>Mohamed</a:t>
            </a:r>
          </a:p>
        </p:txBody>
      </p:sp>
      <p:sp>
        <p:nvSpPr>
          <p:cNvPr id="9" name="TextBox 8">
            <a:extLst>
              <a:ext uri="{FF2B5EF4-FFF2-40B4-BE49-F238E27FC236}">
                <a16:creationId xmlns:a16="http://schemas.microsoft.com/office/drawing/2014/main" id="{83F6287A-A859-4F35-B30A-7C14E54573C0}"/>
              </a:ext>
            </a:extLst>
          </p:cNvPr>
          <p:cNvSpPr txBox="1"/>
          <p:nvPr/>
        </p:nvSpPr>
        <p:spPr>
          <a:xfrm>
            <a:off x="3749915" y="4479613"/>
            <a:ext cx="4064000" cy="923330"/>
          </a:xfrm>
          <a:prstGeom prst="rect">
            <a:avLst/>
          </a:prstGeom>
          <a:noFill/>
          <a:effectLst>
            <a:outerShdw blurRad="50800" dist="38100" algn="l" rotWithShape="0">
              <a:prstClr val="black">
                <a:alpha val="40000"/>
              </a:prstClr>
            </a:outerShdw>
          </a:effectLst>
        </p:spPr>
        <p:txBody>
          <a:bodyPr wrap="square" rtlCol="0">
            <a:spAutoFit/>
          </a:bodyPr>
          <a:lstStyle/>
          <a:p>
            <a:r>
              <a:rPr lang="en-US" sz="5400" dirty="0" err="1">
                <a:solidFill>
                  <a:srgbClr val="FFC000"/>
                </a:solidFill>
                <a:latin typeface="Co Text Arabic Bold" panose="020B0803060202020204" pitchFamily="34" charset="-78"/>
                <a:cs typeface="Co Text Arabic Bold" panose="020B0803060202020204" pitchFamily="34" charset="-78"/>
              </a:rPr>
              <a:t>Asmaa</a:t>
            </a:r>
            <a:endParaRPr lang="en-US" sz="5400" dirty="0">
              <a:solidFill>
                <a:srgbClr val="FFC000"/>
              </a:solidFill>
              <a:latin typeface="Co Text Arabic Bold" panose="020B0803060202020204" pitchFamily="34" charset="-78"/>
              <a:cs typeface="Co Text Arabic Bold" panose="020B0803060202020204" pitchFamily="34" charset="-78"/>
            </a:endParaRPr>
          </a:p>
        </p:txBody>
      </p:sp>
      <p:sp>
        <p:nvSpPr>
          <p:cNvPr id="6" name="TextBox 5">
            <a:extLst>
              <a:ext uri="{FF2B5EF4-FFF2-40B4-BE49-F238E27FC236}">
                <a16:creationId xmlns:a16="http://schemas.microsoft.com/office/drawing/2014/main" id="{7A4D4534-F324-4751-B3A7-72AFA91559B9}"/>
              </a:ext>
            </a:extLst>
          </p:cNvPr>
          <p:cNvSpPr txBox="1"/>
          <p:nvPr/>
        </p:nvSpPr>
        <p:spPr>
          <a:xfrm>
            <a:off x="533400" y="419100"/>
            <a:ext cx="6426200" cy="923330"/>
          </a:xfrm>
          <a:prstGeom prst="rect">
            <a:avLst/>
          </a:prstGeom>
          <a:noFill/>
          <a:effectLst>
            <a:outerShdw blurRad="50800" dist="38100" algn="l" rotWithShape="0">
              <a:prstClr val="black">
                <a:alpha val="40000"/>
              </a:prstClr>
            </a:outerShdw>
          </a:effectLst>
        </p:spPr>
        <p:txBody>
          <a:bodyPr wrap="square" rtlCol="0">
            <a:spAutoFit/>
          </a:bodyPr>
          <a:lstStyle/>
          <a:p>
            <a:r>
              <a:rPr lang="en-US" sz="5400" dirty="0">
                <a:solidFill>
                  <a:srgbClr val="FFC000"/>
                </a:solidFill>
                <a:latin typeface="Co Text Arabic Bold" panose="020B0803060202020204" pitchFamily="34" charset="-78"/>
                <a:cs typeface="Co Text Arabic Bold" panose="020B0803060202020204" pitchFamily="34" charset="-78"/>
              </a:rPr>
              <a:t>Let's Tell a Story</a:t>
            </a:r>
          </a:p>
        </p:txBody>
      </p:sp>
      <p:pic>
        <p:nvPicPr>
          <p:cNvPr id="5" name="Picture 4">
            <a:extLst>
              <a:ext uri="{FF2B5EF4-FFF2-40B4-BE49-F238E27FC236}">
                <a16:creationId xmlns:a16="http://schemas.microsoft.com/office/drawing/2014/main" id="{8BFBFB5A-12C7-4A8B-9232-A6D69D269ACD}"/>
              </a:ext>
            </a:extLst>
          </p:cNvPr>
          <p:cNvPicPr>
            <a:picLocks noChangeAspect="1"/>
          </p:cNvPicPr>
          <p:nvPr/>
        </p:nvPicPr>
        <p:blipFill rotWithShape="1">
          <a:blip r:embed="rId3">
            <a:extLst>
              <a:ext uri="{28A0092B-C50C-407E-A947-70E740481C1C}">
                <a14:useLocalDpi xmlns:a14="http://schemas.microsoft.com/office/drawing/2010/main" val="0"/>
              </a:ext>
            </a:extLst>
          </a:blip>
          <a:srcRect l="9554" b="19435"/>
          <a:stretch/>
        </p:blipFill>
        <p:spPr>
          <a:xfrm>
            <a:off x="2922707" y="5562601"/>
            <a:ext cx="3880093" cy="4724399"/>
          </a:xfrm>
          <a:prstGeom prst="rect">
            <a:avLst/>
          </a:prstGeom>
        </p:spPr>
      </p:pic>
      <p:pic>
        <p:nvPicPr>
          <p:cNvPr id="14" name="Picture 13">
            <a:extLst>
              <a:ext uri="{FF2B5EF4-FFF2-40B4-BE49-F238E27FC236}">
                <a16:creationId xmlns:a16="http://schemas.microsoft.com/office/drawing/2014/main" id="{2A8FF8AA-BB3F-4CED-A6E5-172F28757F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58400" y="5490972"/>
            <a:ext cx="4294072" cy="5291328"/>
          </a:xfrm>
          <a:prstGeom prst="rect">
            <a:avLst/>
          </a:prstGeom>
        </p:spPr>
      </p:pic>
    </p:spTree>
    <p:extLst>
      <p:ext uri="{BB962C8B-B14F-4D97-AF65-F5344CB8AC3E}">
        <p14:creationId xmlns:p14="http://schemas.microsoft.com/office/powerpoint/2010/main" val="4149183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67113" y="1161625"/>
            <a:ext cx="10249174" cy="7963749"/>
          </a:xfrm>
          <a:prstGeom prst="rect">
            <a:avLst/>
          </a:prstGeom>
        </p:spPr>
      </p:pic>
    </p:spTree>
    <p:extLst>
      <p:ext uri="{BB962C8B-B14F-4D97-AF65-F5344CB8AC3E}">
        <p14:creationId xmlns:p14="http://schemas.microsoft.com/office/powerpoint/2010/main" val="2261301653"/>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88003" y="1161625"/>
            <a:ext cx="10407393" cy="7963749"/>
          </a:xfrm>
          <a:prstGeom prst="rect">
            <a:avLst/>
          </a:prstGeom>
        </p:spPr>
      </p:pic>
    </p:spTree>
    <p:extLst>
      <p:ext uri="{BB962C8B-B14F-4D97-AF65-F5344CB8AC3E}">
        <p14:creationId xmlns:p14="http://schemas.microsoft.com/office/powerpoint/2010/main" val="2375481616"/>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2316" y="1161625"/>
            <a:ext cx="10758767" cy="7963749"/>
          </a:xfrm>
          <a:prstGeom prst="rect">
            <a:avLst/>
          </a:prstGeom>
        </p:spPr>
      </p:pic>
    </p:spTree>
    <p:extLst>
      <p:ext uri="{BB962C8B-B14F-4D97-AF65-F5344CB8AC3E}">
        <p14:creationId xmlns:p14="http://schemas.microsoft.com/office/powerpoint/2010/main" val="80838652"/>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1205" y="1161625"/>
            <a:ext cx="10160988" cy="7963749"/>
          </a:xfrm>
          <a:prstGeom prst="rect">
            <a:avLst/>
          </a:prstGeom>
        </p:spPr>
      </p:pic>
    </p:spTree>
    <p:extLst>
      <p:ext uri="{BB962C8B-B14F-4D97-AF65-F5344CB8AC3E}">
        <p14:creationId xmlns:p14="http://schemas.microsoft.com/office/powerpoint/2010/main" val="1193092561"/>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2316" y="1265838"/>
            <a:ext cx="10758767" cy="7755322"/>
          </a:xfrm>
          <a:prstGeom prst="rect">
            <a:avLst/>
          </a:prstGeom>
        </p:spPr>
      </p:pic>
    </p:spTree>
    <p:extLst>
      <p:ext uri="{BB962C8B-B14F-4D97-AF65-F5344CB8AC3E}">
        <p14:creationId xmlns:p14="http://schemas.microsoft.com/office/powerpoint/2010/main" val="3730628480"/>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2316" y="1268030"/>
            <a:ext cx="10758767" cy="7750939"/>
          </a:xfrm>
          <a:prstGeom prst="rect">
            <a:avLst/>
          </a:prstGeom>
        </p:spPr>
      </p:pic>
    </p:spTree>
    <p:extLst>
      <p:ext uri="{BB962C8B-B14F-4D97-AF65-F5344CB8AC3E}">
        <p14:creationId xmlns:p14="http://schemas.microsoft.com/office/powerpoint/2010/main" val="1297392295"/>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86078" y="1161625"/>
            <a:ext cx="10611242" cy="7963749"/>
          </a:xfrm>
          <a:prstGeom prst="rect">
            <a:avLst/>
          </a:prstGeom>
        </p:spPr>
      </p:pic>
    </p:spTree>
    <p:extLst>
      <p:ext uri="{BB962C8B-B14F-4D97-AF65-F5344CB8AC3E}">
        <p14:creationId xmlns:p14="http://schemas.microsoft.com/office/powerpoint/2010/main" val="306530814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2316" y="1520310"/>
            <a:ext cx="10758767" cy="7246378"/>
          </a:xfrm>
          <a:prstGeom prst="rect">
            <a:avLst/>
          </a:prstGeom>
        </p:spPr>
      </p:pic>
    </p:spTree>
    <p:extLst>
      <p:ext uri="{BB962C8B-B14F-4D97-AF65-F5344CB8AC3E}">
        <p14:creationId xmlns:p14="http://schemas.microsoft.com/office/powerpoint/2010/main" val="1930640490"/>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2316" y="1168988"/>
            <a:ext cx="10758767" cy="7949023"/>
          </a:xfrm>
          <a:prstGeom prst="rect">
            <a:avLst/>
          </a:prstGeom>
        </p:spPr>
      </p:pic>
    </p:spTree>
    <p:extLst>
      <p:ext uri="{BB962C8B-B14F-4D97-AF65-F5344CB8AC3E}">
        <p14:creationId xmlns:p14="http://schemas.microsoft.com/office/powerpoint/2010/main" val="1392127323"/>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62873" y="2318044"/>
            <a:ext cx="5162251" cy="5650912"/>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18359561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hought Bubble: Cloud 1">
            <a:extLst>
              <a:ext uri="{FF2B5EF4-FFF2-40B4-BE49-F238E27FC236}">
                <a16:creationId xmlns:a16="http://schemas.microsoft.com/office/drawing/2014/main" id="{0CF322B4-2B4E-42D6-A60C-1E5BA84281F7}"/>
              </a:ext>
            </a:extLst>
          </p:cNvPr>
          <p:cNvSpPr/>
          <p:nvPr/>
        </p:nvSpPr>
        <p:spPr>
          <a:xfrm>
            <a:off x="6629400" y="409391"/>
            <a:ext cx="7993381" cy="4625340"/>
          </a:xfrm>
          <a:prstGeom prst="cloudCallou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F54D40C-08A2-4CE2-AB50-78CA1F387643}"/>
              </a:ext>
            </a:extLst>
          </p:cNvPr>
          <p:cNvSpPr txBox="1"/>
          <p:nvPr/>
        </p:nvSpPr>
        <p:spPr>
          <a:xfrm>
            <a:off x="8305800" y="1444788"/>
            <a:ext cx="5486400" cy="2554545"/>
          </a:xfrm>
          <a:prstGeom prst="rect">
            <a:avLst/>
          </a:prstGeom>
          <a:noFill/>
        </p:spPr>
        <p:txBody>
          <a:bodyPr wrap="square" rtlCol="0">
            <a:spAutoFit/>
          </a:bodyPr>
          <a:lstStyle/>
          <a:p>
            <a:r>
              <a:rPr lang="en-GB" sz="4000" dirty="0"/>
              <a:t>I've sent my resume to so many companies and haven't gotten any replies</a:t>
            </a:r>
            <a:endParaRPr lang="en-US" sz="4000" dirty="0"/>
          </a:p>
        </p:txBody>
      </p:sp>
      <p:pic>
        <p:nvPicPr>
          <p:cNvPr id="9" name="Picture 8">
            <a:extLst>
              <a:ext uri="{FF2B5EF4-FFF2-40B4-BE49-F238E27FC236}">
                <a16:creationId xmlns:a16="http://schemas.microsoft.com/office/drawing/2014/main" id="{D5C9743B-46EC-4B1A-AC91-61C211486E11}"/>
              </a:ext>
            </a:extLst>
          </p:cNvPr>
          <p:cNvPicPr>
            <a:picLocks noChangeAspect="1"/>
          </p:cNvPicPr>
          <p:nvPr/>
        </p:nvPicPr>
        <p:blipFill rotWithShape="1">
          <a:blip r:embed="rId3">
            <a:extLst>
              <a:ext uri="{28A0092B-C50C-407E-A947-70E740481C1C}">
                <a14:useLocalDpi xmlns:a14="http://schemas.microsoft.com/office/drawing/2010/main" val="0"/>
              </a:ext>
            </a:extLst>
          </a:blip>
          <a:srcRect l="9554" b="19435"/>
          <a:stretch/>
        </p:blipFill>
        <p:spPr>
          <a:xfrm>
            <a:off x="6248400" y="5562601"/>
            <a:ext cx="3880093" cy="4724399"/>
          </a:xfrm>
          <a:prstGeom prst="rect">
            <a:avLst/>
          </a:prstGeom>
        </p:spPr>
      </p:pic>
      <p:pic>
        <p:nvPicPr>
          <p:cNvPr id="11" name="Picture 10">
            <a:extLst>
              <a:ext uri="{FF2B5EF4-FFF2-40B4-BE49-F238E27FC236}">
                <a16:creationId xmlns:a16="http://schemas.microsoft.com/office/drawing/2014/main" id="{07440B59-9EC4-45B1-AA5A-079C1C480E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077667" y="7338517"/>
            <a:ext cx="2551405" cy="3143944"/>
          </a:xfrm>
          <a:prstGeom prst="rect">
            <a:avLst/>
          </a:prstGeom>
        </p:spPr>
      </p:pic>
    </p:spTree>
    <p:extLst>
      <p:ext uri="{BB962C8B-B14F-4D97-AF65-F5344CB8AC3E}">
        <p14:creationId xmlns:p14="http://schemas.microsoft.com/office/powerpoint/2010/main" val="1400279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2316" y="1570131"/>
            <a:ext cx="10758767" cy="7146737"/>
          </a:xfrm>
          <a:prstGeom prst="rect">
            <a:avLst/>
          </a:prstGeom>
        </p:spPr>
      </p:pic>
    </p:spTree>
    <p:extLst>
      <p:ext uri="{BB962C8B-B14F-4D97-AF65-F5344CB8AC3E}">
        <p14:creationId xmlns:p14="http://schemas.microsoft.com/office/powerpoint/2010/main" val="166790801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29400" y="2030653"/>
            <a:ext cx="5584420" cy="6225694"/>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316512997"/>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2316" y="3012995"/>
            <a:ext cx="10758767" cy="4261009"/>
          </a:xfrm>
          <a:prstGeom prst="rect">
            <a:avLst/>
          </a:prstGeom>
        </p:spPr>
      </p:pic>
    </p:spTree>
    <p:extLst>
      <p:ext uri="{BB962C8B-B14F-4D97-AF65-F5344CB8AC3E}">
        <p14:creationId xmlns:p14="http://schemas.microsoft.com/office/powerpoint/2010/main" val="88500169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56722" y="1168988"/>
            <a:ext cx="9469955" cy="7949023"/>
          </a:xfrm>
          <a:prstGeom prst="rect">
            <a:avLst/>
          </a:prstGeom>
        </p:spPr>
      </p:pic>
    </p:spTree>
    <p:extLst>
      <p:ext uri="{BB962C8B-B14F-4D97-AF65-F5344CB8AC3E}">
        <p14:creationId xmlns:p14="http://schemas.microsoft.com/office/powerpoint/2010/main" val="2254767237"/>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03726" y="1168988"/>
            <a:ext cx="10175947" cy="7949023"/>
          </a:xfrm>
          <a:prstGeom prst="rect">
            <a:avLst/>
          </a:prstGeom>
        </p:spPr>
      </p:pic>
    </p:spTree>
    <p:extLst>
      <p:ext uri="{BB962C8B-B14F-4D97-AF65-F5344CB8AC3E}">
        <p14:creationId xmlns:p14="http://schemas.microsoft.com/office/powerpoint/2010/main" val="2678755808"/>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2316" y="3777136"/>
            <a:ext cx="10758767" cy="2732727"/>
          </a:xfrm>
          <a:prstGeom prst="rect">
            <a:avLst/>
          </a:prstGeom>
        </p:spPr>
      </p:pic>
    </p:spTree>
    <p:extLst>
      <p:ext uri="{BB962C8B-B14F-4D97-AF65-F5344CB8AC3E}">
        <p14:creationId xmlns:p14="http://schemas.microsoft.com/office/powerpoint/2010/main" val="281421457"/>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2316" y="1964527"/>
            <a:ext cx="10758767" cy="6357944"/>
          </a:xfrm>
          <a:prstGeom prst="rect">
            <a:avLst/>
          </a:prstGeom>
        </p:spPr>
      </p:pic>
    </p:spTree>
    <p:extLst>
      <p:ext uri="{BB962C8B-B14F-4D97-AF65-F5344CB8AC3E}">
        <p14:creationId xmlns:p14="http://schemas.microsoft.com/office/powerpoint/2010/main" val="3350852758"/>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2316" y="2490993"/>
            <a:ext cx="10758767" cy="5305013"/>
          </a:xfrm>
          <a:prstGeom prst="rect">
            <a:avLst/>
          </a:prstGeom>
        </p:spPr>
      </p:pic>
    </p:spTree>
    <p:extLst>
      <p:ext uri="{BB962C8B-B14F-4D97-AF65-F5344CB8AC3E}">
        <p14:creationId xmlns:p14="http://schemas.microsoft.com/office/powerpoint/2010/main" val="179875827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32631" y="1866900"/>
            <a:ext cx="8822738" cy="6233160"/>
          </a:xfrm>
          <a:prstGeom prst="rect">
            <a:avLst/>
          </a:prstGeom>
        </p:spPr>
      </p:pic>
    </p:spTree>
    <p:extLst>
      <p:ext uri="{BB962C8B-B14F-4D97-AF65-F5344CB8AC3E}">
        <p14:creationId xmlns:p14="http://schemas.microsoft.com/office/powerpoint/2010/main" val="1970381398"/>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70424" y="2490993"/>
            <a:ext cx="9442550" cy="5305013"/>
          </a:xfrm>
          <a:prstGeom prst="rect">
            <a:avLst/>
          </a:prstGeom>
        </p:spPr>
      </p:pic>
    </p:spTree>
    <p:extLst>
      <p:ext uri="{BB962C8B-B14F-4D97-AF65-F5344CB8AC3E}">
        <p14:creationId xmlns:p14="http://schemas.microsoft.com/office/powerpoint/2010/main" val="178628406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hought Bubble: Cloud 1">
            <a:extLst>
              <a:ext uri="{FF2B5EF4-FFF2-40B4-BE49-F238E27FC236}">
                <a16:creationId xmlns:a16="http://schemas.microsoft.com/office/drawing/2014/main" id="{0CF322B4-2B4E-42D6-A60C-1E5BA84281F7}"/>
              </a:ext>
            </a:extLst>
          </p:cNvPr>
          <p:cNvSpPr/>
          <p:nvPr/>
        </p:nvSpPr>
        <p:spPr>
          <a:xfrm>
            <a:off x="6629400" y="409391"/>
            <a:ext cx="7993381" cy="4625340"/>
          </a:xfrm>
          <a:prstGeom prst="cloudCallou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F54D40C-08A2-4CE2-AB50-78CA1F387643}"/>
              </a:ext>
            </a:extLst>
          </p:cNvPr>
          <p:cNvSpPr txBox="1"/>
          <p:nvPr/>
        </p:nvSpPr>
        <p:spPr>
          <a:xfrm>
            <a:off x="8001000" y="1444788"/>
            <a:ext cx="5486400" cy="2554545"/>
          </a:xfrm>
          <a:prstGeom prst="rect">
            <a:avLst/>
          </a:prstGeom>
          <a:noFill/>
        </p:spPr>
        <p:txBody>
          <a:bodyPr wrap="square" rtlCol="0">
            <a:spAutoFit/>
          </a:bodyPr>
          <a:lstStyle/>
          <a:p>
            <a:r>
              <a:rPr lang="en-GB" sz="4000" dirty="0"/>
              <a:t>Is there something wrong with my resume? Am I missing some required skills?</a:t>
            </a:r>
            <a:endParaRPr lang="en-US" sz="4000" dirty="0"/>
          </a:p>
        </p:txBody>
      </p:sp>
      <p:pic>
        <p:nvPicPr>
          <p:cNvPr id="5" name="Picture 4">
            <a:extLst>
              <a:ext uri="{FF2B5EF4-FFF2-40B4-BE49-F238E27FC236}">
                <a16:creationId xmlns:a16="http://schemas.microsoft.com/office/drawing/2014/main" id="{4D8365BE-DB0E-4F17-A7F9-609F94B8571E}"/>
              </a:ext>
            </a:extLst>
          </p:cNvPr>
          <p:cNvPicPr>
            <a:picLocks noChangeAspect="1"/>
          </p:cNvPicPr>
          <p:nvPr/>
        </p:nvPicPr>
        <p:blipFill rotWithShape="1">
          <a:blip r:embed="rId3">
            <a:extLst>
              <a:ext uri="{28A0092B-C50C-407E-A947-70E740481C1C}">
                <a14:useLocalDpi xmlns:a14="http://schemas.microsoft.com/office/drawing/2010/main" val="0"/>
              </a:ext>
            </a:extLst>
          </a:blip>
          <a:srcRect l="14398" b="17978"/>
          <a:stretch/>
        </p:blipFill>
        <p:spPr>
          <a:xfrm>
            <a:off x="5486400" y="5337186"/>
            <a:ext cx="4343400" cy="5029200"/>
          </a:xfrm>
          <a:prstGeom prst="rect">
            <a:avLst/>
          </a:prstGeom>
        </p:spPr>
      </p:pic>
      <p:pic>
        <p:nvPicPr>
          <p:cNvPr id="11" name="Picture 10">
            <a:extLst>
              <a:ext uri="{FF2B5EF4-FFF2-40B4-BE49-F238E27FC236}">
                <a16:creationId xmlns:a16="http://schemas.microsoft.com/office/drawing/2014/main" id="{7D92FCDB-ED6A-4F8A-BBBF-EED01DC96E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077667" y="7338517"/>
            <a:ext cx="2551405" cy="3143944"/>
          </a:xfrm>
          <a:prstGeom prst="rect">
            <a:avLst/>
          </a:prstGeom>
        </p:spPr>
      </p:pic>
    </p:spTree>
    <p:extLst>
      <p:ext uri="{BB962C8B-B14F-4D97-AF65-F5344CB8AC3E}">
        <p14:creationId xmlns:p14="http://schemas.microsoft.com/office/powerpoint/2010/main" val="261680488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6400" y="1950346"/>
            <a:ext cx="7819967" cy="6386307"/>
          </a:xfrm>
          <a:prstGeom prst="rect">
            <a:avLst/>
          </a:prstGeom>
        </p:spPr>
      </p:pic>
    </p:spTree>
    <p:extLst>
      <p:ext uri="{BB962C8B-B14F-4D97-AF65-F5344CB8AC3E}">
        <p14:creationId xmlns:p14="http://schemas.microsoft.com/office/powerpoint/2010/main" val="2476266476"/>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Introduction</a:t>
            </a:r>
          </a:p>
        </p:txBody>
      </p:sp>
      <p:sp>
        <p:nvSpPr>
          <p:cNvPr id="10" name="TextBox 10"/>
          <p:cNvSpPr txBox="1"/>
          <p:nvPr/>
        </p:nvSpPr>
        <p:spPr>
          <a:xfrm>
            <a:off x="3896755" y="4236467"/>
            <a:ext cx="10494490" cy="398186"/>
          </a:xfrm>
          <a:prstGeom prst="rect">
            <a:avLst/>
          </a:prstGeom>
        </p:spPr>
        <p:txBody>
          <a:bodyPr lIns="0" tIns="0" rIns="0" bIns="0" rtlCol="0" anchor="t">
            <a:spAutoFit/>
          </a:bodyPr>
          <a:lstStyle/>
          <a:p>
            <a:pPr algn="ctr">
              <a:lnSpc>
                <a:spcPts val="3288"/>
              </a:lnSpc>
              <a:spcBef>
                <a:spcPct val="0"/>
              </a:spcBef>
            </a:pPr>
            <a:r>
              <a:rPr lang="ar-EG" sz="2348" spc="-46" dirty="0">
                <a:solidFill>
                  <a:srgbClr val="FDFDFD"/>
                </a:solidFill>
                <a:latin typeface="Poppins"/>
              </a:rPr>
              <a:t>تقدر تضغط وتختار أسماء ولا محمد</a:t>
            </a:r>
            <a:endParaRPr lang="en-US" sz="2348" spc="-46" dirty="0">
              <a:solidFill>
                <a:srgbClr val="FDFDFD"/>
              </a:solidFill>
              <a:latin typeface="Poppins"/>
            </a:endParaRPr>
          </a:p>
        </p:txBody>
      </p:sp>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86405" y="2490993"/>
            <a:ext cx="10010589" cy="5305013"/>
          </a:xfrm>
          <a:prstGeom prst="rect">
            <a:avLst/>
          </a:prstGeom>
        </p:spPr>
      </p:pic>
    </p:spTree>
    <p:extLst>
      <p:ext uri="{BB962C8B-B14F-4D97-AF65-F5344CB8AC3E}">
        <p14:creationId xmlns:p14="http://schemas.microsoft.com/office/powerpoint/2010/main" val="194913686"/>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1E7A1C-A31C-4341-96DE-DEBBB6F12D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8000" y="2247900"/>
            <a:ext cx="5636711" cy="6096000"/>
          </a:xfrm>
          <a:prstGeom prst="roundRect">
            <a:avLst>
              <a:gd name="adj" fmla="val 8864"/>
            </a:avLst>
          </a:prstGeom>
          <a:solidFill>
            <a:srgbClr val="FFFFFF">
              <a:shade val="85000"/>
            </a:srgbClr>
          </a:solidFill>
          <a:ln>
            <a:noFill/>
          </a:ln>
          <a:effectLst>
            <a:reflection blurRad="12700" stA="0" endPos="28000" dist="5000" dir="5400000" sy="-100000" algn="bl" rotWithShape="0"/>
          </a:effectLst>
        </p:spPr>
      </p:pic>
    </p:spTree>
    <p:extLst>
      <p:ext uri="{BB962C8B-B14F-4D97-AF65-F5344CB8AC3E}">
        <p14:creationId xmlns:p14="http://schemas.microsoft.com/office/powerpoint/2010/main" val="2216773498"/>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6FBC1BAD-CBD7-7D6D-FB74-12B63461D464}"/>
              </a:ext>
            </a:extLst>
          </p:cNvPr>
          <p:cNvSpPr/>
          <p:nvPr/>
        </p:nvSpPr>
        <p:spPr>
          <a:xfrm>
            <a:off x="0" y="0"/>
            <a:ext cx="18288000" cy="10287000"/>
          </a:xfrm>
          <a:prstGeom prst="rect">
            <a:avLst/>
          </a:prstGeom>
          <a:gradFill>
            <a:gsLst>
              <a:gs pos="0">
                <a:schemeClr val="tx2">
                  <a:lumMod val="75000"/>
                </a:schemeClr>
              </a:gs>
              <a:gs pos="100000">
                <a:schemeClr val="tx2">
                  <a:lumMod val="5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8" name="Picture Placeholder 7">
            <a:extLst>
              <a:ext uri="{FF2B5EF4-FFF2-40B4-BE49-F238E27FC236}">
                <a16:creationId xmlns:a16="http://schemas.microsoft.com/office/drawing/2014/main" id="{E42B566B-BD8C-4377-9F3B-972FBFAE451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5" r="295"/>
          <a:stretch/>
        </p:blipFill>
        <p:spPr>
          <a:xfrm>
            <a:off x="6751965" y="1686354"/>
            <a:ext cx="9104109" cy="6962346"/>
          </a:xfrm>
        </p:spPr>
      </p:pic>
      <p:pic>
        <p:nvPicPr>
          <p:cNvPr id="12" name="Picture Placeholder 11">
            <a:extLst>
              <a:ext uri="{FF2B5EF4-FFF2-40B4-BE49-F238E27FC236}">
                <a16:creationId xmlns:a16="http://schemas.microsoft.com/office/drawing/2014/main" id="{7ABF0402-29A6-4FCA-BA5F-3339C6C3F46D}"/>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5463" t="-15" r="51235" b="15"/>
          <a:stretch/>
        </p:blipFill>
        <p:spPr>
          <a:xfrm>
            <a:off x="16271082" y="3376612"/>
            <a:ext cx="2857500" cy="3138488"/>
          </a:xfrm>
        </p:spPr>
      </p:pic>
      <p:pic>
        <p:nvPicPr>
          <p:cNvPr id="14" name="Picture Placeholder 13">
            <a:extLst>
              <a:ext uri="{FF2B5EF4-FFF2-40B4-BE49-F238E27FC236}">
                <a16:creationId xmlns:a16="http://schemas.microsoft.com/office/drawing/2014/main" id="{BFDB95C2-7A97-4CBB-A663-A56E7541796C}"/>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2911" r="22911"/>
          <a:stretch>
            <a:fillRect/>
          </a:stretch>
        </p:blipFill>
        <p:spPr>
          <a:xfrm>
            <a:off x="19442907" y="3071813"/>
            <a:ext cx="2859881" cy="3138488"/>
          </a:xfrm>
        </p:spPr>
      </p:pic>
      <p:cxnSp>
        <p:nvCxnSpPr>
          <p:cNvPr id="87" name="Straight Connector 86">
            <a:extLst>
              <a:ext uri="{FF2B5EF4-FFF2-40B4-BE49-F238E27FC236}">
                <a16:creationId xmlns:a16="http://schemas.microsoft.com/office/drawing/2014/main" id="{5FAE8058-7E8D-E7E9-5DC8-351C3A19E058}"/>
              </a:ext>
            </a:extLst>
          </p:cNvPr>
          <p:cNvCxnSpPr/>
          <p:nvPr/>
        </p:nvCxnSpPr>
        <p:spPr>
          <a:xfrm>
            <a:off x="990600" y="1311323"/>
            <a:ext cx="0" cy="7772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Oval 87">
            <a:hlinkClick r:id="rId5" action="ppaction://hlinksldjump"/>
            <a:extLst>
              <a:ext uri="{FF2B5EF4-FFF2-40B4-BE49-F238E27FC236}">
                <a16:creationId xmlns:a16="http://schemas.microsoft.com/office/drawing/2014/main" id="{49D48CE7-7D8E-CCEF-02DA-8375B3FF4BDF}"/>
              </a:ext>
            </a:extLst>
          </p:cNvPr>
          <p:cNvSpPr/>
          <p:nvPr/>
        </p:nvSpPr>
        <p:spPr>
          <a:xfrm>
            <a:off x="711201" y="1012874"/>
            <a:ext cx="558798" cy="55879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9" name="Oval 88">
            <a:hlinkClick r:id="rId6" action="ppaction://hlinksldjump"/>
            <a:extLst>
              <a:ext uri="{FF2B5EF4-FFF2-40B4-BE49-F238E27FC236}">
                <a16:creationId xmlns:a16="http://schemas.microsoft.com/office/drawing/2014/main" id="{819310AF-4F33-228C-AA10-86FA5C14EF07}"/>
              </a:ext>
            </a:extLst>
          </p:cNvPr>
          <p:cNvSpPr/>
          <p:nvPr/>
        </p:nvSpPr>
        <p:spPr>
          <a:xfrm>
            <a:off x="857251" y="3084538"/>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0" name="Oval 89">
            <a:hlinkClick r:id="rId7" action="ppaction://hlinksldjump"/>
            <a:extLst>
              <a:ext uri="{FF2B5EF4-FFF2-40B4-BE49-F238E27FC236}">
                <a16:creationId xmlns:a16="http://schemas.microsoft.com/office/drawing/2014/main" id="{10D3A0AE-A99A-A861-BF8F-874C2D5D9C10}"/>
              </a:ext>
            </a:extLst>
          </p:cNvPr>
          <p:cNvSpPr/>
          <p:nvPr/>
        </p:nvSpPr>
        <p:spPr>
          <a:xfrm>
            <a:off x="857251" y="5010152"/>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1" name="Oval 90">
            <a:hlinkClick r:id="rId8" action="ppaction://hlinksldjump"/>
            <a:extLst>
              <a:ext uri="{FF2B5EF4-FFF2-40B4-BE49-F238E27FC236}">
                <a16:creationId xmlns:a16="http://schemas.microsoft.com/office/drawing/2014/main" id="{E6EEF30B-FEFE-4578-0D40-999D04295224}"/>
              </a:ext>
            </a:extLst>
          </p:cNvPr>
          <p:cNvSpPr/>
          <p:nvPr/>
        </p:nvSpPr>
        <p:spPr>
          <a:xfrm>
            <a:off x="857251" y="6935767"/>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2" name="Oval 91">
            <a:hlinkClick r:id="rId9" action="ppaction://hlinksldjump"/>
            <a:extLst>
              <a:ext uri="{FF2B5EF4-FFF2-40B4-BE49-F238E27FC236}">
                <a16:creationId xmlns:a16="http://schemas.microsoft.com/office/drawing/2014/main" id="{2DC64003-85DE-7E12-B1EC-A128B2D25B91}"/>
              </a:ext>
            </a:extLst>
          </p:cNvPr>
          <p:cNvSpPr/>
          <p:nvPr/>
        </p:nvSpPr>
        <p:spPr>
          <a:xfrm>
            <a:off x="857251" y="8861380"/>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2" name="TextBox 101">
            <a:extLst>
              <a:ext uri="{FF2B5EF4-FFF2-40B4-BE49-F238E27FC236}">
                <a16:creationId xmlns:a16="http://schemas.microsoft.com/office/drawing/2014/main" id="{0E19CDB6-2DBC-FDB9-808B-3AA8006B8B7A}"/>
              </a:ext>
            </a:extLst>
          </p:cNvPr>
          <p:cNvSpPr txBox="1"/>
          <p:nvPr/>
        </p:nvSpPr>
        <p:spPr>
          <a:xfrm>
            <a:off x="1546862" y="4194351"/>
            <a:ext cx="5320143" cy="738664"/>
          </a:xfrm>
          <a:prstGeom prst="rect">
            <a:avLst/>
          </a:prstGeom>
          <a:noFill/>
        </p:spPr>
        <p:txBody>
          <a:bodyPr wrap="square" rtlCol="0">
            <a:spAutoFit/>
          </a:bodyPr>
          <a:lstStyle/>
          <a:p>
            <a:r>
              <a:rPr lang="en-US" sz="4200" dirty="0">
                <a:solidFill>
                  <a:schemeClr val="bg1"/>
                </a:solidFill>
                <a:latin typeface="Poppins ExtraBold" panose="00000900000000000000" pitchFamily="2" charset="0"/>
                <a:cs typeface="Poppins ExtraBold" panose="00000900000000000000" pitchFamily="2" charset="0"/>
              </a:rPr>
              <a:t>User's Data</a:t>
            </a:r>
          </a:p>
        </p:txBody>
      </p:sp>
      <p:sp>
        <p:nvSpPr>
          <p:cNvPr id="103" name="TextBox 102">
            <a:extLst>
              <a:ext uri="{FF2B5EF4-FFF2-40B4-BE49-F238E27FC236}">
                <a16:creationId xmlns:a16="http://schemas.microsoft.com/office/drawing/2014/main" id="{52EEDFE7-E0F1-84E0-06D1-CFF92BAF6AC1}"/>
              </a:ext>
            </a:extLst>
          </p:cNvPr>
          <p:cNvSpPr txBox="1"/>
          <p:nvPr/>
        </p:nvSpPr>
        <p:spPr>
          <a:xfrm>
            <a:off x="1566467" y="5033012"/>
            <a:ext cx="5320142" cy="553998"/>
          </a:xfrm>
          <a:prstGeom prst="rect">
            <a:avLst/>
          </a:prstGeom>
          <a:noFill/>
        </p:spPr>
        <p:txBody>
          <a:bodyPr wrap="square" rtlCol="0">
            <a:spAutoFit/>
          </a:bodyPr>
          <a:lstStyle/>
          <a:p>
            <a:r>
              <a:rPr lang="en-GB" sz="1500" dirty="0">
                <a:solidFill>
                  <a:schemeClr val="bg1">
                    <a:lumMod val="85000"/>
                  </a:schemeClr>
                </a:solidFill>
                <a:latin typeface="Poppins" panose="00000500000000000000" pitchFamily="2" charset="0"/>
                <a:cs typeface="Poppins" panose="00000500000000000000" pitchFamily="2" charset="0"/>
              </a:rPr>
              <a:t>Here, the admin can find the number of users and also see all the information about them.</a:t>
            </a:r>
            <a:endParaRPr lang="en-US" sz="1500" dirty="0">
              <a:solidFill>
                <a:schemeClr val="bg1">
                  <a:lumMod val="85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65307059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75000"/>
              </a:schemeClr>
            </a:gs>
            <a:gs pos="100000">
              <a:schemeClr val="tx2">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067068E5-43A1-E6CA-666D-0133334F8C63}"/>
              </a:ext>
            </a:extLst>
          </p:cNvPr>
          <p:cNvSpPr/>
          <p:nvPr/>
        </p:nvSpPr>
        <p:spPr>
          <a:xfrm>
            <a:off x="0" y="0"/>
            <a:ext cx="18288000" cy="10287000"/>
          </a:xfrm>
          <a:prstGeom prst="rect">
            <a:avLst/>
          </a:prstGeom>
          <a:gradFill>
            <a:gsLst>
              <a:gs pos="0">
                <a:schemeClr val="tx2">
                  <a:lumMod val="75000"/>
                </a:schemeClr>
              </a:gs>
              <a:gs pos="100000">
                <a:schemeClr val="tx2">
                  <a:lumMod val="5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37" name="Straight Connector 36">
            <a:extLst>
              <a:ext uri="{FF2B5EF4-FFF2-40B4-BE49-F238E27FC236}">
                <a16:creationId xmlns:a16="http://schemas.microsoft.com/office/drawing/2014/main" id="{4C20F20E-0A36-1CAB-CC8F-A4DB2005D5B4}"/>
              </a:ext>
            </a:extLst>
          </p:cNvPr>
          <p:cNvCxnSpPr/>
          <p:nvPr/>
        </p:nvCxnSpPr>
        <p:spPr>
          <a:xfrm>
            <a:off x="990600" y="1311323"/>
            <a:ext cx="0" cy="7772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Oval 37">
            <a:hlinkClick r:id="rId2" action="ppaction://hlinksldjump"/>
            <a:extLst>
              <a:ext uri="{FF2B5EF4-FFF2-40B4-BE49-F238E27FC236}">
                <a16:creationId xmlns:a16="http://schemas.microsoft.com/office/drawing/2014/main" id="{F47A4194-7F53-659E-6C07-254B89E007C6}"/>
              </a:ext>
            </a:extLst>
          </p:cNvPr>
          <p:cNvSpPr/>
          <p:nvPr/>
        </p:nvSpPr>
        <p:spPr>
          <a:xfrm>
            <a:off x="857251" y="1158923"/>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9" name="Oval 38">
            <a:hlinkClick r:id="rId3" action="ppaction://hlinksldjump"/>
            <a:extLst>
              <a:ext uri="{FF2B5EF4-FFF2-40B4-BE49-F238E27FC236}">
                <a16:creationId xmlns:a16="http://schemas.microsoft.com/office/drawing/2014/main" id="{2A2B648B-B52B-4731-9A06-315E43E85CD2}"/>
              </a:ext>
            </a:extLst>
          </p:cNvPr>
          <p:cNvSpPr/>
          <p:nvPr/>
        </p:nvSpPr>
        <p:spPr>
          <a:xfrm>
            <a:off x="749301" y="2976588"/>
            <a:ext cx="482598" cy="48259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1" name="Oval 40">
            <a:hlinkClick r:id="rId4" action="ppaction://hlinksldjump"/>
            <a:extLst>
              <a:ext uri="{FF2B5EF4-FFF2-40B4-BE49-F238E27FC236}">
                <a16:creationId xmlns:a16="http://schemas.microsoft.com/office/drawing/2014/main" id="{2DD045EE-433F-3ACA-0F12-999185A033FD}"/>
              </a:ext>
            </a:extLst>
          </p:cNvPr>
          <p:cNvSpPr/>
          <p:nvPr/>
        </p:nvSpPr>
        <p:spPr>
          <a:xfrm>
            <a:off x="857251" y="5010152"/>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3" name="Oval 42">
            <a:hlinkClick r:id="rId5" action="ppaction://hlinksldjump"/>
            <a:extLst>
              <a:ext uri="{FF2B5EF4-FFF2-40B4-BE49-F238E27FC236}">
                <a16:creationId xmlns:a16="http://schemas.microsoft.com/office/drawing/2014/main" id="{39113122-CBC7-C9F0-751B-9FADFF1699DD}"/>
              </a:ext>
            </a:extLst>
          </p:cNvPr>
          <p:cNvSpPr/>
          <p:nvPr/>
        </p:nvSpPr>
        <p:spPr>
          <a:xfrm>
            <a:off x="857251" y="6935767"/>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Oval 44">
            <a:hlinkClick r:id="rId6" action="ppaction://hlinksldjump"/>
            <a:extLst>
              <a:ext uri="{FF2B5EF4-FFF2-40B4-BE49-F238E27FC236}">
                <a16:creationId xmlns:a16="http://schemas.microsoft.com/office/drawing/2014/main" id="{8A190089-2C14-F1AE-EA27-E13A831B7157}"/>
              </a:ext>
            </a:extLst>
          </p:cNvPr>
          <p:cNvSpPr/>
          <p:nvPr/>
        </p:nvSpPr>
        <p:spPr>
          <a:xfrm>
            <a:off x="857251" y="8861380"/>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48" name="Picture Placeholder 7">
            <a:extLst>
              <a:ext uri="{FF2B5EF4-FFF2-40B4-BE49-F238E27FC236}">
                <a16:creationId xmlns:a16="http://schemas.microsoft.com/office/drawing/2014/main" id="{A0BB9AD7-1A20-4487-8607-A1F9869DA145}"/>
              </a:ext>
            </a:extLst>
          </p:cNvPr>
          <p:cNvPicPr>
            <a:picLocks noChangeAspect="1"/>
          </p:cNvPicPr>
          <p:nvPr/>
        </p:nvPicPr>
        <p:blipFill>
          <a:blip r:embed="rId7">
            <a:extLst>
              <a:ext uri="{28A0092B-C50C-407E-A947-70E740481C1C}">
                <a14:useLocalDpi xmlns:a14="http://schemas.microsoft.com/office/drawing/2010/main" val="0"/>
              </a:ext>
            </a:extLst>
          </a:blip>
          <a:srcRect l="295" r="295"/>
          <a:stretch/>
        </p:blipFill>
        <p:spPr>
          <a:xfrm>
            <a:off x="29175500" y="2430553"/>
            <a:ext cx="5233563" cy="4002356"/>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49" name="Picture Placeholder 11">
            <a:extLst>
              <a:ext uri="{FF2B5EF4-FFF2-40B4-BE49-F238E27FC236}">
                <a16:creationId xmlns:a16="http://schemas.microsoft.com/office/drawing/2014/main" id="{E8AC1B67-7E05-408D-A4C5-B04C4BCC855E}"/>
              </a:ext>
            </a:extLst>
          </p:cNvPr>
          <p:cNvPicPr>
            <a:picLocks noChangeAspect="1"/>
          </p:cNvPicPr>
          <p:nvPr/>
        </p:nvPicPr>
        <p:blipFill rotWithShape="1">
          <a:blip r:embed="rId8">
            <a:extLst>
              <a:ext uri="{28A0092B-C50C-407E-A947-70E740481C1C}">
                <a14:useLocalDpi xmlns:a14="http://schemas.microsoft.com/office/drawing/2010/main" val="0"/>
              </a:ext>
            </a:extLst>
          </a:blip>
          <a:srcRect l="5464" t="4065" r="2962" b="10352"/>
          <a:stretch/>
        </p:blipFill>
        <p:spPr>
          <a:xfrm>
            <a:off x="6699457" y="2533984"/>
            <a:ext cx="10357289" cy="4603712"/>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
        <p:nvSpPr>
          <p:cNvPr id="55" name="Picture Placeholder 10">
            <a:extLst>
              <a:ext uri="{FF2B5EF4-FFF2-40B4-BE49-F238E27FC236}">
                <a16:creationId xmlns:a16="http://schemas.microsoft.com/office/drawing/2014/main" id="{0A23D0B2-C43A-44E3-BEC9-9614F5084F09}"/>
              </a:ext>
            </a:extLst>
          </p:cNvPr>
          <p:cNvSpPr>
            <a:spLocks noGrp="1"/>
          </p:cNvSpPr>
          <p:nvPr>
            <p:ph type="pic" sz="quarter" idx="14"/>
          </p:nvPr>
        </p:nvSpPr>
        <p:spPr>
          <a:xfrm>
            <a:off x="25789382" y="3011151"/>
            <a:ext cx="2858879" cy="3139806"/>
          </a:xfrm>
        </p:spPr>
        <p:txBody>
          <a:bodyPr/>
          <a:lstStyle/>
          <a:p>
            <a:endParaRPr lang="en-US"/>
          </a:p>
        </p:txBody>
      </p:sp>
      <p:sp>
        <p:nvSpPr>
          <p:cNvPr id="56" name="TextBox 55">
            <a:extLst>
              <a:ext uri="{FF2B5EF4-FFF2-40B4-BE49-F238E27FC236}">
                <a16:creationId xmlns:a16="http://schemas.microsoft.com/office/drawing/2014/main" id="{72F5BE76-78AF-4234-8BFF-AFF436E0B77C}"/>
              </a:ext>
            </a:extLst>
          </p:cNvPr>
          <p:cNvSpPr txBox="1"/>
          <p:nvPr/>
        </p:nvSpPr>
        <p:spPr>
          <a:xfrm>
            <a:off x="1510791" y="4294571"/>
            <a:ext cx="5320143" cy="1384995"/>
          </a:xfrm>
          <a:prstGeom prst="rect">
            <a:avLst/>
          </a:prstGeom>
          <a:noFill/>
        </p:spPr>
        <p:txBody>
          <a:bodyPr wrap="square" rtlCol="0">
            <a:spAutoFit/>
          </a:bodyPr>
          <a:lstStyle/>
          <a:p>
            <a:r>
              <a:rPr lang="en-US" sz="4200" dirty="0">
                <a:solidFill>
                  <a:schemeClr val="bg1"/>
                </a:solidFill>
                <a:latin typeface="Poppins ExtraBold" panose="00000900000000000000" pitchFamily="2" charset="0"/>
                <a:cs typeface="Poppins ExtraBold" panose="00000900000000000000" pitchFamily="2" charset="0"/>
              </a:rPr>
              <a:t>User's Feedback Data</a:t>
            </a:r>
          </a:p>
        </p:txBody>
      </p:sp>
      <p:pic>
        <p:nvPicPr>
          <p:cNvPr id="59" name="Picture Placeholder 13">
            <a:extLst>
              <a:ext uri="{FF2B5EF4-FFF2-40B4-BE49-F238E27FC236}">
                <a16:creationId xmlns:a16="http://schemas.microsoft.com/office/drawing/2014/main" id="{77B9D058-2A05-46A2-8B2A-D7BC5B8FA3B6}"/>
              </a:ext>
            </a:extLst>
          </p:cNvPr>
          <p:cNvPicPr>
            <a:picLocks noChangeAspect="1"/>
          </p:cNvPicPr>
          <p:nvPr/>
        </p:nvPicPr>
        <p:blipFill rotWithShape="1">
          <a:blip r:embed="rId9">
            <a:extLst>
              <a:ext uri="{28A0092B-C50C-407E-A947-70E740481C1C}">
                <a14:useLocalDpi xmlns:a14="http://schemas.microsoft.com/office/drawing/2010/main" val="0"/>
              </a:ext>
            </a:extLst>
          </a:blip>
          <a:srcRect l="542" t="1285" r="4273" b="2879"/>
          <a:stretch/>
        </p:blipFill>
        <p:spPr>
          <a:xfrm>
            <a:off x="17297400" y="3459186"/>
            <a:ext cx="4441881" cy="2659065"/>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60" name="Picture Placeholder 3">
            <a:extLst>
              <a:ext uri="{FF2B5EF4-FFF2-40B4-BE49-F238E27FC236}">
                <a16:creationId xmlns:a16="http://schemas.microsoft.com/office/drawing/2014/main" id="{5B282B5C-AF19-4D4E-85B7-CD6C0E52733E}"/>
              </a:ext>
            </a:extLst>
          </p:cNvPr>
          <p:cNvPicPr>
            <a:picLocks noChangeAspect="1"/>
          </p:cNvPicPr>
          <p:nvPr/>
        </p:nvPicPr>
        <p:blipFill>
          <a:blip r:embed="rId10">
            <a:extLst>
              <a:ext uri="{28A0092B-C50C-407E-A947-70E740481C1C}">
                <a14:useLocalDpi xmlns:a14="http://schemas.microsoft.com/office/drawing/2010/main" val="0"/>
              </a:ext>
            </a:extLst>
          </a:blip>
          <a:srcRect t="2013" b="2013"/>
          <a:stretch>
            <a:fillRect/>
          </a:stretch>
        </p:blipFill>
        <p:spPr>
          <a:xfrm>
            <a:off x="23242170" y="2659425"/>
            <a:ext cx="5933330" cy="3544608"/>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5996834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E1D96D7-6872-3F21-A1CC-CCDB913CD72C}"/>
              </a:ext>
            </a:extLst>
          </p:cNvPr>
          <p:cNvSpPr/>
          <p:nvPr/>
        </p:nvSpPr>
        <p:spPr>
          <a:xfrm>
            <a:off x="0" y="0"/>
            <a:ext cx="18288000" cy="10287000"/>
          </a:xfrm>
          <a:prstGeom prst="rect">
            <a:avLst/>
          </a:prstGeom>
          <a:gradFill>
            <a:gsLst>
              <a:gs pos="0">
                <a:schemeClr val="tx2">
                  <a:lumMod val="75000"/>
                </a:schemeClr>
              </a:gs>
              <a:gs pos="100000">
                <a:schemeClr val="tx2">
                  <a:lumMod val="5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42" name="Straight Connector 41">
            <a:extLst>
              <a:ext uri="{FF2B5EF4-FFF2-40B4-BE49-F238E27FC236}">
                <a16:creationId xmlns:a16="http://schemas.microsoft.com/office/drawing/2014/main" id="{A3FA31B6-89F3-8B0D-AE06-04D378404828}"/>
              </a:ext>
            </a:extLst>
          </p:cNvPr>
          <p:cNvCxnSpPr/>
          <p:nvPr/>
        </p:nvCxnSpPr>
        <p:spPr>
          <a:xfrm>
            <a:off x="990600" y="1311323"/>
            <a:ext cx="0" cy="7772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Oval 42">
            <a:hlinkClick r:id="rId2" action="ppaction://hlinksldjump"/>
            <a:extLst>
              <a:ext uri="{FF2B5EF4-FFF2-40B4-BE49-F238E27FC236}">
                <a16:creationId xmlns:a16="http://schemas.microsoft.com/office/drawing/2014/main" id="{76CC5E06-0E22-68A4-1004-B45ABC34D379}"/>
              </a:ext>
            </a:extLst>
          </p:cNvPr>
          <p:cNvSpPr/>
          <p:nvPr/>
        </p:nvSpPr>
        <p:spPr>
          <a:xfrm>
            <a:off x="857251" y="1158923"/>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Oval 43">
            <a:hlinkClick r:id="rId3" action="ppaction://hlinksldjump"/>
            <a:extLst>
              <a:ext uri="{FF2B5EF4-FFF2-40B4-BE49-F238E27FC236}">
                <a16:creationId xmlns:a16="http://schemas.microsoft.com/office/drawing/2014/main" id="{1AE855EC-2631-392A-6825-F27F3F1C3C39}"/>
              </a:ext>
            </a:extLst>
          </p:cNvPr>
          <p:cNvSpPr/>
          <p:nvPr/>
        </p:nvSpPr>
        <p:spPr>
          <a:xfrm>
            <a:off x="857251" y="3084538"/>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Oval 44">
            <a:hlinkClick r:id="rId4" action="ppaction://hlinksldjump"/>
            <a:extLst>
              <a:ext uri="{FF2B5EF4-FFF2-40B4-BE49-F238E27FC236}">
                <a16:creationId xmlns:a16="http://schemas.microsoft.com/office/drawing/2014/main" id="{B06FD7E7-FA23-F8E9-B39F-F7AE2723083A}"/>
              </a:ext>
            </a:extLst>
          </p:cNvPr>
          <p:cNvSpPr/>
          <p:nvPr/>
        </p:nvSpPr>
        <p:spPr>
          <a:xfrm>
            <a:off x="723902" y="4876803"/>
            <a:ext cx="533397" cy="53339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6" name="Oval 45">
            <a:hlinkClick r:id="rId5" action="ppaction://hlinksldjump"/>
            <a:extLst>
              <a:ext uri="{FF2B5EF4-FFF2-40B4-BE49-F238E27FC236}">
                <a16:creationId xmlns:a16="http://schemas.microsoft.com/office/drawing/2014/main" id="{B3903564-A6DF-BD9D-92F0-21C4223043BB}"/>
              </a:ext>
            </a:extLst>
          </p:cNvPr>
          <p:cNvSpPr/>
          <p:nvPr/>
        </p:nvSpPr>
        <p:spPr>
          <a:xfrm>
            <a:off x="857251" y="6935767"/>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Oval 46">
            <a:hlinkClick r:id="rId6" action="ppaction://hlinksldjump"/>
            <a:extLst>
              <a:ext uri="{FF2B5EF4-FFF2-40B4-BE49-F238E27FC236}">
                <a16:creationId xmlns:a16="http://schemas.microsoft.com/office/drawing/2014/main" id="{1FFD949E-005F-EDBE-BD44-89BBA653CFE1}"/>
              </a:ext>
            </a:extLst>
          </p:cNvPr>
          <p:cNvSpPr/>
          <p:nvPr/>
        </p:nvSpPr>
        <p:spPr>
          <a:xfrm>
            <a:off x="857251" y="8861380"/>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29" name="Picture Placeholder 7">
            <a:extLst>
              <a:ext uri="{FF2B5EF4-FFF2-40B4-BE49-F238E27FC236}">
                <a16:creationId xmlns:a16="http://schemas.microsoft.com/office/drawing/2014/main" id="{F31BECB3-B879-4B57-B44C-DB3EAE41C340}"/>
              </a:ext>
            </a:extLst>
          </p:cNvPr>
          <p:cNvPicPr>
            <a:picLocks noChangeAspect="1"/>
          </p:cNvPicPr>
          <p:nvPr/>
        </p:nvPicPr>
        <p:blipFill>
          <a:blip r:embed="rId7">
            <a:extLst>
              <a:ext uri="{28A0092B-C50C-407E-A947-70E740481C1C}">
                <a14:useLocalDpi xmlns:a14="http://schemas.microsoft.com/office/drawing/2010/main" val="0"/>
              </a:ext>
            </a:extLst>
          </a:blip>
          <a:srcRect l="295" r="295"/>
          <a:stretch/>
        </p:blipFill>
        <p:spPr>
          <a:xfrm>
            <a:off x="25038257" y="964638"/>
            <a:ext cx="9104109" cy="6962346"/>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30" name="Picture Placeholder 11">
            <a:extLst>
              <a:ext uri="{FF2B5EF4-FFF2-40B4-BE49-F238E27FC236}">
                <a16:creationId xmlns:a16="http://schemas.microsoft.com/office/drawing/2014/main" id="{5618976E-9C4A-4C14-AE15-A032CB67573B}"/>
              </a:ext>
            </a:extLst>
          </p:cNvPr>
          <p:cNvPicPr>
            <a:picLocks noChangeAspect="1"/>
          </p:cNvPicPr>
          <p:nvPr/>
        </p:nvPicPr>
        <p:blipFill rotWithShape="1">
          <a:blip r:embed="rId8">
            <a:extLst>
              <a:ext uri="{28A0092B-C50C-407E-A947-70E740481C1C}">
                <a14:useLocalDpi xmlns:a14="http://schemas.microsoft.com/office/drawing/2010/main" val="0"/>
              </a:ext>
            </a:extLst>
          </a:blip>
          <a:srcRect l="5463" t="-15" r="51235" b="15"/>
          <a:stretch/>
        </p:blipFill>
        <p:spPr>
          <a:xfrm>
            <a:off x="29368160" y="3017522"/>
            <a:ext cx="2857500" cy="3138488"/>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13">
            <a:extLst>
              <a:ext uri="{FF2B5EF4-FFF2-40B4-BE49-F238E27FC236}">
                <a16:creationId xmlns:a16="http://schemas.microsoft.com/office/drawing/2014/main" id="{92D49758-6D26-4B7B-B0A9-4B4EB0D9C725}"/>
              </a:ext>
            </a:extLst>
          </p:cNvPr>
          <p:cNvPicPr>
            <a:picLocks noGrp="1" noChangeAspect="1"/>
          </p:cNvPicPr>
          <p:nvPr>
            <p:ph type="pic" sz="quarter" idx="12"/>
          </p:nvPr>
        </p:nvPicPr>
        <p:blipFill rotWithShape="1">
          <a:blip r:embed="rId9">
            <a:extLst>
              <a:ext uri="{28A0092B-C50C-407E-A947-70E740481C1C}">
                <a14:useLocalDpi xmlns:a14="http://schemas.microsoft.com/office/drawing/2010/main" val="0"/>
              </a:ext>
            </a:extLst>
          </a:blip>
          <a:srcRect l="542" t="1285" r="4273" b="2879"/>
          <a:stretch/>
        </p:blipFill>
        <p:spPr>
          <a:xfrm>
            <a:off x="6549979" y="2030367"/>
            <a:ext cx="9509759" cy="5692872"/>
          </a:xfrm>
        </p:spPr>
      </p:pic>
      <p:sp>
        <p:nvSpPr>
          <p:cNvPr id="38" name="TextBox 37">
            <a:extLst>
              <a:ext uri="{FF2B5EF4-FFF2-40B4-BE49-F238E27FC236}">
                <a16:creationId xmlns:a16="http://schemas.microsoft.com/office/drawing/2014/main" id="{F178199E-4ABE-47A2-97B6-8B8C1E248C1F}"/>
              </a:ext>
            </a:extLst>
          </p:cNvPr>
          <p:cNvSpPr txBox="1"/>
          <p:nvPr/>
        </p:nvSpPr>
        <p:spPr>
          <a:xfrm>
            <a:off x="1765766" y="4208488"/>
            <a:ext cx="5320143" cy="738664"/>
          </a:xfrm>
          <a:prstGeom prst="rect">
            <a:avLst/>
          </a:prstGeom>
          <a:noFill/>
        </p:spPr>
        <p:txBody>
          <a:bodyPr wrap="square" rtlCol="0">
            <a:spAutoFit/>
          </a:bodyPr>
          <a:lstStyle/>
          <a:p>
            <a:r>
              <a:rPr lang="en-US" sz="4200" dirty="0">
                <a:solidFill>
                  <a:schemeClr val="bg1"/>
                </a:solidFill>
                <a:latin typeface="Poppins ExtraBold" panose="00000900000000000000" pitchFamily="2" charset="0"/>
                <a:cs typeface="Poppins ExtraBold" panose="00000900000000000000" pitchFamily="2" charset="0"/>
              </a:rPr>
              <a:t>User Rating's</a:t>
            </a:r>
          </a:p>
        </p:txBody>
      </p:sp>
      <p:sp>
        <p:nvSpPr>
          <p:cNvPr id="39" name="TextBox 38">
            <a:extLst>
              <a:ext uri="{FF2B5EF4-FFF2-40B4-BE49-F238E27FC236}">
                <a16:creationId xmlns:a16="http://schemas.microsoft.com/office/drawing/2014/main" id="{FAEBCBE3-C358-4051-9C9E-198A4DED1B0B}"/>
              </a:ext>
            </a:extLst>
          </p:cNvPr>
          <p:cNvSpPr txBox="1"/>
          <p:nvPr/>
        </p:nvSpPr>
        <p:spPr>
          <a:xfrm>
            <a:off x="1765766" y="5012856"/>
            <a:ext cx="5320142" cy="323165"/>
          </a:xfrm>
          <a:prstGeom prst="rect">
            <a:avLst/>
          </a:prstGeom>
          <a:noFill/>
        </p:spPr>
        <p:txBody>
          <a:bodyPr wrap="square" rtlCol="0">
            <a:spAutoFit/>
          </a:bodyPr>
          <a:lstStyle/>
          <a:p>
            <a:r>
              <a:rPr lang="en-GB" sz="1500" dirty="0">
                <a:solidFill>
                  <a:schemeClr val="bg1">
                    <a:lumMod val="85000"/>
                  </a:schemeClr>
                </a:solidFill>
                <a:latin typeface="Poppins" panose="00000500000000000000" pitchFamily="2" charset="0"/>
                <a:cs typeface="Poppins" panose="00000500000000000000" pitchFamily="2" charset="0"/>
              </a:rPr>
              <a:t>Chart Of User Rating Score From 1-5</a:t>
            </a:r>
            <a:endParaRPr lang="en-US" sz="1500" dirty="0">
              <a:solidFill>
                <a:schemeClr val="bg1">
                  <a:lumMod val="85000"/>
                </a:schemeClr>
              </a:solidFill>
              <a:latin typeface="Poppins" panose="00000500000000000000" pitchFamily="2" charset="0"/>
              <a:cs typeface="Poppins" panose="00000500000000000000" pitchFamily="2" charset="0"/>
            </a:endParaRPr>
          </a:p>
        </p:txBody>
      </p:sp>
      <p:pic>
        <p:nvPicPr>
          <p:cNvPr id="49" name="Picture Placeholder 3">
            <a:extLst>
              <a:ext uri="{FF2B5EF4-FFF2-40B4-BE49-F238E27FC236}">
                <a16:creationId xmlns:a16="http://schemas.microsoft.com/office/drawing/2014/main" id="{91C75AD7-6CDF-4FD2-B3AB-758FFD3EDFEE}"/>
              </a:ext>
            </a:extLst>
          </p:cNvPr>
          <p:cNvPicPr>
            <a:picLocks noChangeAspect="1"/>
          </p:cNvPicPr>
          <p:nvPr/>
        </p:nvPicPr>
        <p:blipFill>
          <a:blip r:embed="rId10">
            <a:extLst>
              <a:ext uri="{28A0092B-C50C-407E-A947-70E740481C1C}">
                <a14:useLocalDpi xmlns:a14="http://schemas.microsoft.com/office/drawing/2010/main" val="0"/>
              </a:ext>
            </a:extLst>
          </a:blip>
          <a:srcRect t="2013" b="2013"/>
          <a:stretch>
            <a:fillRect/>
          </a:stretch>
        </p:blipFill>
        <p:spPr>
          <a:xfrm>
            <a:off x="16435468" y="3321213"/>
            <a:ext cx="5933330" cy="3544608"/>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50" name="Picture Placeholder 6">
            <a:extLst>
              <a:ext uri="{FF2B5EF4-FFF2-40B4-BE49-F238E27FC236}">
                <a16:creationId xmlns:a16="http://schemas.microsoft.com/office/drawing/2014/main" id="{BD701120-E917-4074-8F11-C045D93947B7}"/>
              </a:ext>
            </a:extLst>
          </p:cNvPr>
          <p:cNvPicPr>
            <a:picLocks noChangeAspect="1"/>
          </p:cNvPicPr>
          <p:nvPr/>
        </p:nvPicPr>
        <p:blipFill rotWithShape="1">
          <a:blip r:embed="rId11">
            <a:extLst>
              <a:ext uri="{28A0092B-C50C-407E-A947-70E740481C1C}">
                <a14:useLocalDpi xmlns:a14="http://schemas.microsoft.com/office/drawing/2010/main" val="0"/>
              </a:ext>
            </a:extLst>
          </a:blip>
          <a:srcRect l="841" t="5228" r="37137" b="-5228"/>
          <a:stretch/>
        </p:blipFill>
        <p:spPr>
          <a:xfrm>
            <a:off x="22860806" y="3443612"/>
            <a:ext cx="4510088" cy="3138488"/>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808308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26693F2-7467-DB47-A491-2E60133B276A}"/>
              </a:ext>
            </a:extLst>
          </p:cNvPr>
          <p:cNvSpPr/>
          <p:nvPr/>
        </p:nvSpPr>
        <p:spPr>
          <a:xfrm>
            <a:off x="0" y="0"/>
            <a:ext cx="18288000" cy="10287000"/>
          </a:xfrm>
          <a:prstGeom prst="rect">
            <a:avLst/>
          </a:prstGeom>
          <a:gradFill>
            <a:gsLst>
              <a:gs pos="0">
                <a:schemeClr val="tx2">
                  <a:lumMod val="75000"/>
                </a:schemeClr>
              </a:gs>
              <a:gs pos="100000">
                <a:schemeClr val="tx2">
                  <a:lumMod val="5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42" name="Straight Connector 41">
            <a:extLst>
              <a:ext uri="{FF2B5EF4-FFF2-40B4-BE49-F238E27FC236}">
                <a16:creationId xmlns:a16="http://schemas.microsoft.com/office/drawing/2014/main" id="{CE8F3CFE-B61C-196A-EF87-0363A19A6DA5}"/>
              </a:ext>
            </a:extLst>
          </p:cNvPr>
          <p:cNvCxnSpPr/>
          <p:nvPr/>
        </p:nvCxnSpPr>
        <p:spPr>
          <a:xfrm>
            <a:off x="990600" y="1311323"/>
            <a:ext cx="0" cy="7772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Oval 42">
            <a:hlinkClick r:id="rId2" action="ppaction://hlinksldjump"/>
            <a:extLst>
              <a:ext uri="{FF2B5EF4-FFF2-40B4-BE49-F238E27FC236}">
                <a16:creationId xmlns:a16="http://schemas.microsoft.com/office/drawing/2014/main" id="{D17DF177-A2E8-CCED-2A87-95ABEE5B63F0}"/>
              </a:ext>
            </a:extLst>
          </p:cNvPr>
          <p:cNvSpPr/>
          <p:nvPr/>
        </p:nvSpPr>
        <p:spPr>
          <a:xfrm>
            <a:off x="857251" y="1158923"/>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Oval 43">
            <a:hlinkClick r:id="rId3" action="ppaction://hlinksldjump"/>
            <a:extLst>
              <a:ext uri="{FF2B5EF4-FFF2-40B4-BE49-F238E27FC236}">
                <a16:creationId xmlns:a16="http://schemas.microsoft.com/office/drawing/2014/main" id="{2DDCB084-038A-DD69-9695-16B476375C16}"/>
              </a:ext>
            </a:extLst>
          </p:cNvPr>
          <p:cNvSpPr/>
          <p:nvPr/>
        </p:nvSpPr>
        <p:spPr>
          <a:xfrm>
            <a:off x="857251" y="3084538"/>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Oval 44">
            <a:hlinkClick r:id="rId4" action="ppaction://hlinksldjump"/>
            <a:extLst>
              <a:ext uri="{FF2B5EF4-FFF2-40B4-BE49-F238E27FC236}">
                <a16:creationId xmlns:a16="http://schemas.microsoft.com/office/drawing/2014/main" id="{2CAE00B7-3FCC-FC96-07CD-B65F394FFFAD}"/>
              </a:ext>
            </a:extLst>
          </p:cNvPr>
          <p:cNvSpPr/>
          <p:nvPr/>
        </p:nvSpPr>
        <p:spPr>
          <a:xfrm>
            <a:off x="857251" y="5010152"/>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Oval 45">
            <a:hlinkClick r:id="rId5" action="ppaction://hlinksldjump"/>
            <a:extLst>
              <a:ext uri="{FF2B5EF4-FFF2-40B4-BE49-F238E27FC236}">
                <a16:creationId xmlns:a16="http://schemas.microsoft.com/office/drawing/2014/main" id="{D53EC54C-C7A1-329B-2809-322FD357C57E}"/>
              </a:ext>
            </a:extLst>
          </p:cNvPr>
          <p:cNvSpPr/>
          <p:nvPr/>
        </p:nvSpPr>
        <p:spPr>
          <a:xfrm>
            <a:off x="711201" y="6789717"/>
            <a:ext cx="558798" cy="55879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7" name="Oval 46">
            <a:hlinkClick r:id="rId6" action="ppaction://hlinksldjump"/>
            <a:extLst>
              <a:ext uri="{FF2B5EF4-FFF2-40B4-BE49-F238E27FC236}">
                <a16:creationId xmlns:a16="http://schemas.microsoft.com/office/drawing/2014/main" id="{C0A5D6B3-CE31-D605-DCCF-6C8346CD58FF}"/>
              </a:ext>
            </a:extLst>
          </p:cNvPr>
          <p:cNvSpPr/>
          <p:nvPr/>
        </p:nvSpPr>
        <p:spPr>
          <a:xfrm>
            <a:off x="857251" y="8861380"/>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29" name="Picture Placeholder 7">
            <a:extLst>
              <a:ext uri="{FF2B5EF4-FFF2-40B4-BE49-F238E27FC236}">
                <a16:creationId xmlns:a16="http://schemas.microsoft.com/office/drawing/2014/main" id="{0201B91C-3DE1-4C7C-A434-2A5E8276BA90}"/>
              </a:ext>
            </a:extLst>
          </p:cNvPr>
          <p:cNvPicPr>
            <a:picLocks noChangeAspect="1"/>
          </p:cNvPicPr>
          <p:nvPr/>
        </p:nvPicPr>
        <p:blipFill>
          <a:blip r:embed="rId7">
            <a:extLst>
              <a:ext uri="{28A0092B-C50C-407E-A947-70E740481C1C}">
                <a14:useLocalDpi xmlns:a14="http://schemas.microsoft.com/office/drawing/2010/main" val="0"/>
              </a:ext>
            </a:extLst>
          </a:blip>
          <a:srcRect l="295" r="295"/>
          <a:stretch/>
        </p:blipFill>
        <p:spPr>
          <a:xfrm>
            <a:off x="23120420" y="492849"/>
            <a:ext cx="9104109" cy="6962346"/>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30" name="Picture Placeholder 11">
            <a:extLst>
              <a:ext uri="{FF2B5EF4-FFF2-40B4-BE49-F238E27FC236}">
                <a16:creationId xmlns:a16="http://schemas.microsoft.com/office/drawing/2014/main" id="{14DC4A04-C136-4FCE-BD1C-C6F0EAB8DF1F}"/>
              </a:ext>
            </a:extLst>
          </p:cNvPr>
          <p:cNvPicPr>
            <a:picLocks noChangeAspect="1"/>
          </p:cNvPicPr>
          <p:nvPr/>
        </p:nvPicPr>
        <p:blipFill rotWithShape="1">
          <a:blip r:embed="rId8">
            <a:extLst>
              <a:ext uri="{28A0092B-C50C-407E-A947-70E740481C1C}">
                <a14:useLocalDpi xmlns:a14="http://schemas.microsoft.com/office/drawing/2010/main" val="0"/>
              </a:ext>
            </a:extLst>
          </a:blip>
          <a:srcRect l="5463" t="-15" r="51235" b="11120"/>
          <a:stretch/>
        </p:blipFill>
        <p:spPr>
          <a:xfrm>
            <a:off x="25507949" y="2799369"/>
            <a:ext cx="2857500" cy="2789964"/>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13">
            <a:extLst>
              <a:ext uri="{FF2B5EF4-FFF2-40B4-BE49-F238E27FC236}">
                <a16:creationId xmlns:a16="http://schemas.microsoft.com/office/drawing/2014/main" id="{09A542CC-7BF6-4213-98F1-DE2D79DEFB36}"/>
              </a:ext>
            </a:extLst>
          </p:cNvPr>
          <p:cNvPicPr>
            <a:picLocks noGrp="1" noChangeAspect="1"/>
          </p:cNvPicPr>
          <p:nvPr>
            <p:ph type="pic" sz="quarter" idx="12"/>
          </p:nvPr>
        </p:nvPicPr>
        <p:blipFill>
          <a:blip r:embed="rId9">
            <a:extLst>
              <a:ext uri="{28A0092B-C50C-407E-A947-70E740481C1C}">
                <a14:useLocalDpi xmlns:a14="http://schemas.microsoft.com/office/drawing/2010/main" val="0"/>
              </a:ext>
            </a:extLst>
          </a:blip>
          <a:srcRect l="22911" r="22911"/>
          <a:stretch>
            <a:fillRect/>
          </a:stretch>
        </p:blipFill>
        <p:spPr>
          <a:xfrm>
            <a:off x="24812787" y="2886653"/>
            <a:ext cx="2859881" cy="3138488"/>
          </a:xfrm>
        </p:spPr>
      </p:pic>
      <p:pic>
        <p:nvPicPr>
          <p:cNvPr id="4" name="Picture Placeholder 3">
            <a:extLst>
              <a:ext uri="{FF2B5EF4-FFF2-40B4-BE49-F238E27FC236}">
                <a16:creationId xmlns:a16="http://schemas.microsoft.com/office/drawing/2014/main" id="{4463C7B3-D6C0-426B-B818-A3B53D48E2F9}"/>
              </a:ext>
            </a:extLst>
          </p:cNvPr>
          <p:cNvPicPr>
            <a:picLocks noGrp="1" noChangeAspect="1"/>
          </p:cNvPicPr>
          <p:nvPr>
            <p:ph type="pic" sz="quarter" idx="13"/>
          </p:nvPr>
        </p:nvPicPr>
        <p:blipFill>
          <a:blip r:embed="rId10">
            <a:extLst>
              <a:ext uri="{28A0092B-C50C-407E-A947-70E740481C1C}">
                <a14:useLocalDpi xmlns:a14="http://schemas.microsoft.com/office/drawing/2010/main" val="0"/>
              </a:ext>
            </a:extLst>
          </a:blip>
          <a:srcRect t="2013" b="2013"/>
          <a:stretch>
            <a:fillRect/>
          </a:stretch>
        </p:blipFill>
        <p:spPr>
          <a:xfrm>
            <a:off x="6917695" y="2253827"/>
            <a:ext cx="9674063" cy="5779346"/>
          </a:xfrm>
        </p:spPr>
      </p:pic>
      <p:pic>
        <p:nvPicPr>
          <p:cNvPr id="7" name="Picture Placeholder 6">
            <a:extLst>
              <a:ext uri="{FF2B5EF4-FFF2-40B4-BE49-F238E27FC236}">
                <a16:creationId xmlns:a16="http://schemas.microsoft.com/office/drawing/2014/main" id="{9EA9D829-00E2-4E16-BD39-7DE4C19B8C69}"/>
              </a:ext>
            </a:extLst>
          </p:cNvPr>
          <p:cNvPicPr>
            <a:picLocks noGrp="1" noChangeAspect="1"/>
          </p:cNvPicPr>
          <p:nvPr>
            <p:ph type="pic" sz="quarter" idx="14"/>
          </p:nvPr>
        </p:nvPicPr>
        <p:blipFill rotWithShape="1">
          <a:blip r:embed="rId11">
            <a:extLst>
              <a:ext uri="{28A0092B-C50C-407E-A947-70E740481C1C}">
                <a14:useLocalDpi xmlns:a14="http://schemas.microsoft.com/office/drawing/2010/main" val="0"/>
              </a:ext>
            </a:extLst>
          </a:blip>
          <a:srcRect l="841" t="5228" r="37137" b="-5228"/>
          <a:stretch/>
        </p:blipFill>
        <p:spPr>
          <a:xfrm>
            <a:off x="17137858" y="3974308"/>
            <a:ext cx="4510088" cy="3138488"/>
          </a:xfrm>
        </p:spPr>
      </p:pic>
      <p:sp>
        <p:nvSpPr>
          <p:cNvPr id="38" name="TextBox 37">
            <a:extLst>
              <a:ext uri="{FF2B5EF4-FFF2-40B4-BE49-F238E27FC236}">
                <a16:creationId xmlns:a16="http://schemas.microsoft.com/office/drawing/2014/main" id="{51569ACD-CB3F-4840-A9F5-5E6D6FE84779}"/>
              </a:ext>
            </a:extLst>
          </p:cNvPr>
          <p:cNvSpPr txBox="1"/>
          <p:nvPr/>
        </p:nvSpPr>
        <p:spPr>
          <a:xfrm>
            <a:off x="1798322" y="4194351"/>
            <a:ext cx="5320143" cy="738664"/>
          </a:xfrm>
          <a:prstGeom prst="rect">
            <a:avLst/>
          </a:prstGeom>
          <a:noFill/>
        </p:spPr>
        <p:txBody>
          <a:bodyPr wrap="square" rtlCol="0">
            <a:spAutoFit/>
          </a:bodyPr>
          <a:lstStyle/>
          <a:p>
            <a:r>
              <a:rPr lang="en-GB" sz="4200" dirty="0">
                <a:solidFill>
                  <a:schemeClr val="bg1"/>
                </a:solidFill>
                <a:latin typeface="Poppins ExtraBold" panose="00000900000000000000" pitchFamily="2" charset="0"/>
                <a:cs typeface="Poppins ExtraBold" panose="00000900000000000000" pitchFamily="2" charset="0"/>
              </a:rPr>
              <a:t>More charts</a:t>
            </a:r>
            <a:endParaRPr lang="en-US" sz="4200" dirty="0">
              <a:solidFill>
                <a:schemeClr val="bg1"/>
              </a:solidFill>
              <a:latin typeface="Poppins ExtraBold" panose="00000900000000000000" pitchFamily="2" charset="0"/>
              <a:cs typeface="Poppins ExtraBold" panose="00000900000000000000" pitchFamily="2" charset="0"/>
            </a:endParaRPr>
          </a:p>
        </p:txBody>
      </p:sp>
      <p:sp>
        <p:nvSpPr>
          <p:cNvPr id="39" name="TextBox 38">
            <a:extLst>
              <a:ext uri="{FF2B5EF4-FFF2-40B4-BE49-F238E27FC236}">
                <a16:creationId xmlns:a16="http://schemas.microsoft.com/office/drawing/2014/main" id="{6894473A-42F8-4934-B002-92CE9FB20616}"/>
              </a:ext>
            </a:extLst>
          </p:cNvPr>
          <p:cNvSpPr txBox="1"/>
          <p:nvPr/>
        </p:nvSpPr>
        <p:spPr>
          <a:xfrm>
            <a:off x="1681373" y="5010152"/>
            <a:ext cx="5320142" cy="323165"/>
          </a:xfrm>
          <a:prstGeom prst="rect">
            <a:avLst/>
          </a:prstGeom>
          <a:noFill/>
        </p:spPr>
        <p:txBody>
          <a:bodyPr wrap="square" rtlCol="0">
            <a:spAutoFit/>
          </a:bodyPr>
          <a:lstStyle/>
          <a:p>
            <a:r>
              <a:rPr lang="en-GB" sz="1500" dirty="0">
                <a:solidFill>
                  <a:schemeClr val="bg1">
                    <a:lumMod val="85000"/>
                  </a:schemeClr>
                </a:solidFill>
                <a:latin typeface="Poppins" panose="00000500000000000000" pitchFamily="2" charset="0"/>
                <a:cs typeface="Poppins" panose="00000500000000000000" pitchFamily="2" charset="0"/>
              </a:rPr>
              <a:t>A lot of Charts like (User's Experienced Level)</a:t>
            </a:r>
            <a:endParaRPr lang="en-US" sz="1500" dirty="0">
              <a:solidFill>
                <a:schemeClr val="bg1">
                  <a:lumMod val="85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872183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B8C62B3-882B-E1ED-8965-C50BF13703E6}"/>
              </a:ext>
            </a:extLst>
          </p:cNvPr>
          <p:cNvSpPr/>
          <p:nvPr/>
        </p:nvSpPr>
        <p:spPr>
          <a:xfrm>
            <a:off x="0" y="0"/>
            <a:ext cx="18288000" cy="10287000"/>
          </a:xfrm>
          <a:prstGeom prst="rect">
            <a:avLst/>
          </a:prstGeom>
          <a:gradFill>
            <a:gsLst>
              <a:gs pos="0">
                <a:schemeClr val="tx2">
                  <a:lumMod val="75000"/>
                </a:schemeClr>
              </a:gs>
              <a:gs pos="100000">
                <a:schemeClr val="tx2">
                  <a:lumMod val="5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43" name="Straight Connector 42">
            <a:extLst>
              <a:ext uri="{FF2B5EF4-FFF2-40B4-BE49-F238E27FC236}">
                <a16:creationId xmlns:a16="http://schemas.microsoft.com/office/drawing/2014/main" id="{5AD0E13B-A6AA-6751-847E-DE5190580FBF}"/>
              </a:ext>
            </a:extLst>
          </p:cNvPr>
          <p:cNvCxnSpPr/>
          <p:nvPr/>
        </p:nvCxnSpPr>
        <p:spPr>
          <a:xfrm>
            <a:off x="990600" y="1311323"/>
            <a:ext cx="0" cy="7772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a:hlinkClick r:id="rId2" action="ppaction://hlinksldjump"/>
            <a:extLst>
              <a:ext uri="{FF2B5EF4-FFF2-40B4-BE49-F238E27FC236}">
                <a16:creationId xmlns:a16="http://schemas.microsoft.com/office/drawing/2014/main" id="{42A791C6-0702-4234-C43C-BA3C3766A1C2}"/>
              </a:ext>
            </a:extLst>
          </p:cNvPr>
          <p:cNvSpPr/>
          <p:nvPr/>
        </p:nvSpPr>
        <p:spPr>
          <a:xfrm>
            <a:off x="857251" y="1158923"/>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Oval 44">
            <a:hlinkClick r:id="rId3" action="ppaction://hlinksldjump"/>
            <a:extLst>
              <a:ext uri="{FF2B5EF4-FFF2-40B4-BE49-F238E27FC236}">
                <a16:creationId xmlns:a16="http://schemas.microsoft.com/office/drawing/2014/main" id="{6B66952E-BA42-DBC3-A37A-AAED0EA9EF24}"/>
              </a:ext>
            </a:extLst>
          </p:cNvPr>
          <p:cNvSpPr/>
          <p:nvPr/>
        </p:nvSpPr>
        <p:spPr>
          <a:xfrm>
            <a:off x="857251" y="3084538"/>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Oval 45">
            <a:hlinkClick r:id="rId4" action="ppaction://hlinksldjump"/>
            <a:extLst>
              <a:ext uri="{FF2B5EF4-FFF2-40B4-BE49-F238E27FC236}">
                <a16:creationId xmlns:a16="http://schemas.microsoft.com/office/drawing/2014/main" id="{63FE0090-10F7-36A7-AE33-7088FF0A3EA3}"/>
              </a:ext>
            </a:extLst>
          </p:cNvPr>
          <p:cNvSpPr/>
          <p:nvPr/>
        </p:nvSpPr>
        <p:spPr>
          <a:xfrm>
            <a:off x="857251" y="5010152"/>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Oval 46">
            <a:hlinkClick r:id="rId5" action="ppaction://hlinksldjump"/>
            <a:extLst>
              <a:ext uri="{FF2B5EF4-FFF2-40B4-BE49-F238E27FC236}">
                <a16:creationId xmlns:a16="http://schemas.microsoft.com/office/drawing/2014/main" id="{39C39C89-823B-6568-FA46-B4877826C87B}"/>
              </a:ext>
            </a:extLst>
          </p:cNvPr>
          <p:cNvSpPr/>
          <p:nvPr/>
        </p:nvSpPr>
        <p:spPr>
          <a:xfrm>
            <a:off x="857251" y="6935767"/>
            <a:ext cx="266699" cy="266699"/>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8" name="Oval 47">
            <a:hlinkClick r:id="rId6" action="ppaction://hlinksldjump"/>
            <a:extLst>
              <a:ext uri="{FF2B5EF4-FFF2-40B4-BE49-F238E27FC236}">
                <a16:creationId xmlns:a16="http://schemas.microsoft.com/office/drawing/2014/main" id="{3FC8A194-1B9C-6BAD-12D7-2783FAEB6CD2}"/>
              </a:ext>
            </a:extLst>
          </p:cNvPr>
          <p:cNvSpPr/>
          <p:nvPr/>
        </p:nvSpPr>
        <p:spPr>
          <a:xfrm>
            <a:off x="711201" y="8715330"/>
            <a:ext cx="558798" cy="55879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29" name="Picture Placeholder 7">
            <a:extLst>
              <a:ext uri="{FF2B5EF4-FFF2-40B4-BE49-F238E27FC236}">
                <a16:creationId xmlns:a16="http://schemas.microsoft.com/office/drawing/2014/main" id="{BE107A04-CC7B-44FA-A70F-685C93538703}"/>
              </a:ext>
            </a:extLst>
          </p:cNvPr>
          <p:cNvPicPr>
            <a:picLocks noChangeAspect="1"/>
          </p:cNvPicPr>
          <p:nvPr/>
        </p:nvPicPr>
        <p:blipFill>
          <a:blip r:embed="rId7">
            <a:extLst>
              <a:ext uri="{28A0092B-C50C-407E-A947-70E740481C1C}">
                <a14:useLocalDpi xmlns:a14="http://schemas.microsoft.com/office/drawing/2010/main" val="0"/>
              </a:ext>
            </a:extLst>
          </a:blip>
          <a:srcRect l="295" r="295"/>
          <a:stretch/>
        </p:blipFill>
        <p:spPr>
          <a:xfrm>
            <a:off x="23546265" y="1292271"/>
            <a:ext cx="9104109" cy="6962346"/>
          </a:xfrm>
          <a:custGeom>
            <a:avLst/>
            <a:gdLst>
              <a:gd name="connsiteX0" fmla="*/ 80182 w 2530207"/>
              <a:gd name="connsiteY0" fmla="*/ 0 h 3415229"/>
              <a:gd name="connsiteX1" fmla="*/ 2450025 w 2530207"/>
              <a:gd name="connsiteY1" fmla="*/ 0 h 3415229"/>
              <a:gd name="connsiteX2" fmla="*/ 2530207 w 2530207"/>
              <a:gd name="connsiteY2" fmla="*/ 80182 h 3415229"/>
              <a:gd name="connsiteX3" fmla="*/ 2530207 w 2530207"/>
              <a:gd name="connsiteY3" fmla="*/ 3335047 h 3415229"/>
              <a:gd name="connsiteX4" fmla="*/ 2450025 w 2530207"/>
              <a:gd name="connsiteY4" fmla="*/ 3415229 h 3415229"/>
              <a:gd name="connsiteX5" fmla="*/ 80182 w 2530207"/>
              <a:gd name="connsiteY5" fmla="*/ 3415229 h 3415229"/>
              <a:gd name="connsiteX6" fmla="*/ 0 w 2530207"/>
              <a:gd name="connsiteY6" fmla="*/ 3335047 h 3415229"/>
              <a:gd name="connsiteX7" fmla="*/ 0 w 2530207"/>
              <a:gd name="connsiteY7" fmla="*/ 80182 h 3415229"/>
              <a:gd name="connsiteX8" fmla="*/ 80182 w 2530207"/>
              <a:gd name="connsiteY8" fmla="*/ 0 h 341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0207" h="3415229">
                <a:moveTo>
                  <a:pt x="80182" y="0"/>
                </a:moveTo>
                <a:lnTo>
                  <a:pt x="2450025" y="0"/>
                </a:lnTo>
                <a:cubicBezTo>
                  <a:pt x="2494308" y="0"/>
                  <a:pt x="2530207" y="35899"/>
                  <a:pt x="2530207" y="80182"/>
                </a:cubicBezTo>
                <a:lnTo>
                  <a:pt x="2530207" y="3335047"/>
                </a:lnTo>
                <a:cubicBezTo>
                  <a:pt x="2530207" y="3379330"/>
                  <a:pt x="2494308" y="3415229"/>
                  <a:pt x="2450025" y="3415229"/>
                </a:cubicBezTo>
                <a:lnTo>
                  <a:pt x="80182" y="3415229"/>
                </a:lnTo>
                <a:cubicBezTo>
                  <a:pt x="35899" y="3415229"/>
                  <a:pt x="0" y="3379330"/>
                  <a:pt x="0" y="3335047"/>
                </a:cubicBezTo>
                <a:lnTo>
                  <a:pt x="0" y="80182"/>
                </a:lnTo>
                <a:cubicBezTo>
                  <a:pt x="0" y="35899"/>
                  <a:pt x="35899" y="0"/>
                  <a:pt x="80182" y="0"/>
                </a:cubicBezTo>
                <a:close/>
              </a:path>
            </a:pathLst>
          </a:custGeom>
          <a:pattFill prst="pct5">
            <a:fgClr>
              <a:schemeClr val="accent1"/>
            </a:fgClr>
            <a:bgClr>
              <a:schemeClr val="bg1"/>
            </a:bgClr>
          </a:pattFill>
          <a:effectLst>
            <a:outerShdw blurRad="266700" dist="139700" dir="8100000" algn="tr" rotWithShape="0">
              <a:prstClr val="black">
                <a:alpha val="45000"/>
              </a:prstClr>
            </a:outerShdw>
          </a:effectLst>
        </p:spPr>
      </p:pic>
      <p:pic>
        <p:nvPicPr>
          <p:cNvPr id="30" name="Picture Placeholder 11">
            <a:extLst>
              <a:ext uri="{FF2B5EF4-FFF2-40B4-BE49-F238E27FC236}">
                <a16:creationId xmlns:a16="http://schemas.microsoft.com/office/drawing/2014/main" id="{E7B8F4D4-7DD7-461D-8801-6D7D75394281}"/>
              </a:ext>
            </a:extLst>
          </p:cNvPr>
          <p:cNvPicPr>
            <a:picLocks noChangeAspect="1"/>
          </p:cNvPicPr>
          <p:nvPr/>
        </p:nvPicPr>
        <p:blipFill rotWithShape="1">
          <a:blip r:embed="rId8">
            <a:extLst>
              <a:ext uri="{28A0092B-C50C-407E-A947-70E740481C1C}">
                <a14:useLocalDpi xmlns:a14="http://schemas.microsoft.com/office/drawing/2010/main" val="0"/>
              </a:ext>
            </a:extLst>
          </a:blip>
          <a:srcRect l="5463" t="-15" r="51235" b="15"/>
          <a:stretch/>
        </p:blipFill>
        <p:spPr>
          <a:xfrm>
            <a:off x="23713454" y="2843213"/>
            <a:ext cx="2857500" cy="3138488"/>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pic>
        <p:nvPicPr>
          <p:cNvPr id="31" name="Picture Placeholder 13">
            <a:extLst>
              <a:ext uri="{FF2B5EF4-FFF2-40B4-BE49-F238E27FC236}">
                <a16:creationId xmlns:a16="http://schemas.microsoft.com/office/drawing/2014/main" id="{39104BB8-4439-4737-87B5-E8D0C79EF772}"/>
              </a:ext>
            </a:extLst>
          </p:cNvPr>
          <p:cNvPicPr>
            <a:picLocks noGrp="1" noChangeAspect="1"/>
          </p:cNvPicPr>
          <p:nvPr>
            <p:ph type="pic" sz="quarter" idx="12"/>
          </p:nvPr>
        </p:nvPicPr>
        <p:blipFill>
          <a:blip r:embed="rId9">
            <a:extLst>
              <a:ext uri="{28A0092B-C50C-407E-A947-70E740481C1C}">
                <a14:useLocalDpi xmlns:a14="http://schemas.microsoft.com/office/drawing/2010/main" val="0"/>
              </a:ext>
            </a:extLst>
          </a:blip>
          <a:srcRect l="22911" r="22911"/>
          <a:stretch>
            <a:fillRect/>
          </a:stretch>
        </p:blipFill>
        <p:spPr>
          <a:xfrm>
            <a:off x="19442907" y="2843213"/>
            <a:ext cx="2859881" cy="3138488"/>
          </a:xfrm>
        </p:spPr>
      </p:pic>
      <p:sp>
        <p:nvSpPr>
          <p:cNvPr id="32" name="Picture Placeholder 8">
            <a:extLst>
              <a:ext uri="{FF2B5EF4-FFF2-40B4-BE49-F238E27FC236}">
                <a16:creationId xmlns:a16="http://schemas.microsoft.com/office/drawing/2014/main" id="{8AD35D1F-9E6A-4A6B-A480-E4FC87E46118}"/>
              </a:ext>
            </a:extLst>
          </p:cNvPr>
          <p:cNvSpPr>
            <a:spLocks noGrp="1"/>
          </p:cNvSpPr>
          <p:nvPr>
            <p:ph type="pic" sz="quarter" idx="13"/>
          </p:nvPr>
        </p:nvSpPr>
        <p:spPr>
          <a:xfrm>
            <a:off x="22616525" y="2842352"/>
            <a:ext cx="2858879" cy="3139806"/>
          </a:xfrm>
        </p:spPr>
        <p:txBody>
          <a:bodyPr/>
          <a:lstStyle/>
          <a:p>
            <a:endParaRPr lang="en-US"/>
          </a:p>
        </p:txBody>
      </p:sp>
      <p:pic>
        <p:nvPicPr>
          <p:cNvPr id="4" name="Picture Placeholder 3">
            <a:extLst>
              <a:ext uri="{FF2B5EF4-FFF2-40B4-BE49-F238E27FC236}">
                <a16:creationId xmlns:a16="http://schemas.microsoft.com/office/drawing/2014/main" id="{49CFC10C-B418-4C6B-A920-D8CE841388A7}"/>
              </a:ext>
            </a:extLst>
          </p:cNvPr>
          <p:cNvPicPr>
            <a:picLocks noGrp="1" noChangeAspect="1"/>
          </p:cNvPicPr>
          <p:nvPr>
            <p:ph type="pic" sz="quarter" idx="14"/>
          </p:nvPr>
        </p:nvPicPr>
        <p:blipFill rotWithShape="1">
          <a:blip r:embed="rId10">
            <a:extLst>
              <a:ext uri="{28A0092B-C50C-407E-A947-70E740481C1C}">
                <a14:useLocalDpi xmlns:a14="http://schemas.microsoft.com/office/drawing/2010/main" val="0"/>
              </a:ext>
            </a:extLst>
          </a:blip>
          <a:srcRect l="545" t="4507" r="1995" b="2006"/>
          <a:stretch/>
        </p:blipFill>
        <p:spPr>
          <a:xfrm>
            <a:off x="6750620" y="2521712"/>
            <a:ext cx="11305884" cy="4680753"/>
          </a:xfrm>
        </p:spPr>
      </p:pic>
      <p:sp>
        <p:nvSpPr>
          <p:cNvPr id="39" name="TextBox 38">
            <a:extLst>
              <a:ext uri="{FF2B5EF4-FFF2-40B4-BE49-F238E27FC236}">
                <a16:creationId xmlns:a16="http://schemas.microsoft.com/office/drawing/2014/main" id="{50AACEEB-FA09-4556-9C9D-940EEA3CE95E}"/>
              </a:ext>
            </a:extLst>
          </p:cNvPr>
          <p:cNvSpPr txBox="1"/>
          <p:nvPr/>
        </p:nvSpPr>
        <p:spPr>
          <a:xfrm>
            <a:off x="1775462" y="4194352"/>
            <a:ext cx="5320143" cy="1384995"/>
          </a:xfrm>
          <a:prstGeom prst="rect">
            <a:avLst/>
          </a:prstGeom>
          <a:noFill/>
        </p:spPr>
        <p:txBody>
          <a:bodyPr wrap="square" rtlCol="0">
            <a:spAutoFit/>
          </a:bodyPr>
          <a:lstStyle/>
          <a:p>
            <a:r>
              <a:rPr lang="en-US" sz="4200" dirty="0">
                <a:solidFill>
                  <a:schemeClr val="bg1"/>
                </a:solidFill>
                <a:latin typeface="Poppins ExtraBold" panose="00000900000000000000" pitchFamily="2" charset="0"/>
                <a:cs typeface="Poppins ExtraBold" panose="00000900000000000000" pitchFamily="2" charset="0"/>
              </a:rPr>
              <a:t>Manage Advertisements</a:t>
            </a:r>
          </a:p>
        </p:txBody>
      </p:sp>
      <p:pic>
        <p:nvPicPr>
          <p:cNvPr id="50" name="Picture Placeholder 3">
            <a:extLst>
              <a:ext uri="{FF2B5EF4-FFF2-40B4-BE49-F238E27FC236}">
                <a16:creationId xmlns:a16="http://schemas.microsoft.com/office/drawing/2014/main" id="{905585FD-B443-4B60-B53C-A1DEF4575AC1}"/>
              </a:ext>
            </a:extLst>
          </p:cNvPr>
          <p:cNvPicPr>
            <a:picLocks noChangeAspect="1"/>
          </p:cNvPicPr>
          <p:nvPr/>
        </p:nvPicPr>
        <p:blipFill>
          <a:blip r:embed="rId11">
            <a:extLst>
              <a:ext uri="{28A0092B-C50C-407E-A947-70E740481C1C}">
                <a14:useLocalDpi xmlns:a14="http://schemas.microsoft.com/office/drawing/2010/main" val="0"/>
              </a:ext>
            </a:extLst>
          </a:blip>
          <a:srcRect t="2013" b="2013"/>
          <a:stretch>
            <a:fillRect/>
          </a:stretch>
        </p:blipFill>
        <p:spPr>
          <a:xfrm>
            <a:off x="18986244" y="1883771"/>
            <a:ext cx="9674063" cy="5779346"/>
          </a:xfrm>
          <a:custGeom>
            <a:avLst/>
            <a:gdLst>
              <a:gd name="connsiteX0" fmla="*/ 60399 w 1905919"/>
              <a:gd name="connsiteY0" fmla="*/ 0 h 2093204"/>
              <a:gd name="connsiteX1" fmla="*/ 1845520 w 1905919"/>
              <a:gd name="connsiteY1" fmla="*/ 0 h 2093204"/>
              <a:gd name="connsiteX2" fmla="*/ 1905919 w 1905919"/>
              <a:gd name="connsiteY2" fmla="*/ 60399 h 2093204"/>
              <a:gd name="connsiteX3" fmla="*/ 1905919 w 1905919"/>
              <a:gd name="connsiteY3" fmla="*/ 2032805 h 2093204"/>
              <a:gd name="connsiteX4" fmla="*/ 1845520 w 1905919"/>
              <a:gd name="connsiteY4" fmla="*/ 2093204 h 2093204"/>
              <a:gd name="connsiteX5" fmla="*/ 60399 w 1905919"/>
              <a:gd name="connsiteY5" fmla="*/ 2093204 h 2093204"/>
              <a:gd name="connsiteX6" fmla="*/ 0 w 1905919"/>
              <a:gd name="connsiteY6" fmla="*/ 2032805 h 2093204"/>
              <a:gd name="connsiteX7" fmla="*/ 0 w 1905919"/>
              <a:gd name="connsiteY7" fmla="*/ 60399 h 2093204"/>
              <a:gd name="connsiteX8" fmla="*/ 60399 w 1905919"/>
              <a:gd name="connsiteY8" fmla="*/ 0 h 209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919" h="2093204">
                <a:moveTo>
                  <a:pt x="60399" y="0"/>
                </a:moveTo>
                <a:lnTo>
                  <a:pt x="1845520" y="0"/>
                </a:lnTo>
                <a:cubicBezTo>
                  <a:pt x="1878877" y="0"/>
                  <a:pt x="1905919" y="27042"/>
                  <a:pt x="1905919" y="60399"/>
                </a:cubicBezTo>
                <a:lnTo>
                  <a:pt x="1905919" y="2032805"/>
                </a:lnTo>
                <a:cubicBezTo>
                  <a:pt x="1905919" y="2066162"/>
                  <a:pt x="1878877" y="2093204"/>
                  <a:pt x="1845520" y="2093204"/>
                </a:cubicBezTo>
                <a:lnTo>
                  <a:pt x="60399" y="2093204"/>
                </a:lnTo>
                <a:cubicBezTo>
                  <a:pt x="27042" y="2093204"/>
                  <a:pt x="0" y="2066162"/>
                  <a:pt x="0" y="2032805"/>
                </a:cubicBezTo>
                <a:lnTo>
                  <a:pt x="0" y="60399"/>
                </a:lnTo>
                <a:cubicBezTo>
                  <a:pt x="0" y="27042"/>
                  <a:pt x="27042" y="0"/>
                  <a:pt x="60399" y="0"/>
                </a:cubicBezTo>
                <a:close/>
              </a:path>
            </a:pathLst>
          </a:custGeom>
          <a:pattFill prst="pct5">
            <a:fgClr>
              <a:schemeClr val="accent1"/>
            </a:fgClr>
            <a:bgClr>
              <a:schemeClr val="bg1"/>
            </a:bgClr>
          </a:pattFill>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5592718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B8C62B3-882B-E1ED-8965-C50BF13703E6}"/>
              </a:ext>
            </a:extLst>
          </p:cNvPr>
          <p:cNvSpPr/>
          <p:nvPr/>
        </p:nvSpPr>
        <p:spPr>
          <a:xfrm>
            <a:off x="0" y="0"/>
            <a:ext cx="18288000" cy="10287000"/>
          </a:xfrm>
          <a:prstGeom prst="rect">
            <a:avLst/>
          </a:prstGeom>
          <a:gradFill>
            <a:gsLst>
              <a:gs pos="0">
                <a:schemeClr val="tx2">
                  <a:lumMod val="75000"/>
                </a:schemeClr>
              </a:gs>
              <a:gs pos="100000">
                <a:schemeClr val="tx2">
                  <a:lumMod val="5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9" name="TextBox 38">
            <a:extLst>
              <a:ext uri="{FF2B5EF4-FFF2-40B4-BE49-F238E27FC236}">
                <a16:creationId xmlns:a16="http://schemas.microsoft.com/office/drawing/2014/main" id="{50AACEEB-FA09-4556-9C9D-940EEA3CE95E}"/>
              </a:ext>
            </a:extLst>
          </p:cNvPr>
          <p:cNvSpPr txBox="1"/>
          <p:nvPr/>
        </p:nvSpPr>
        <p:spPr>
          <a:xfrm>
            <a:off x="1613143" y="1726469"/>
            <a:ext cx="15061711" cy="1446550"/>
          </a:xfrm>
          <a:prstGeom prst="rect">
            <a:avLst/>
          </a:prstGeom>
          <a:noFill/>
        </p:spPr>
        <p:txBody>
          <a:bodyPr wrap="square" rtlCol="0">
            <a:spAutoFit/>
          </a:bodyPr>
          <a:lstStyle/>
          <a:p>
            <a:pPr algn="ctr"/>
            <a:r>
              <a:rPr lang="en-GB" sz="4400" dirty="0">
                <a:solidFill>
                  <a:schemeClr val="bg1"/>
                </a:solidFill>
                <a:latin typeface="Poppins ExtraBold" panose="00000900000000000000" pitchFamily="2" charset="0"/>
                <a:cs typeface="Poppins ExtraBold" panose="00000900000000000000" pitchFamily="2" charset="0"/>
              </a:rPr>
              <a:t>I have updated my CV based on cyber cloud recommendations</a:t>
            </a:r>
            <a:endParaRPr lang="en-US" sz="4400" dirty="0">
              <a:solidFill>
                <a:schemeClr val="bg1"/>
              </a:solidFill>
              <a:latin typeface="Poppins ExtraBold" panose="00000900000000000000" pitchFamily="2" charset="0"/>
              <a:cs typeface="Poppins ExtraBold" panose="00000900000000000000" pitchFamily="2" charset="0"/>
            </a:endParaRPr>
          </a:p>
        </p:txBody>
      </p:sp>
      <p:pic>
        <p:nvPicPr>
          <p:cNvPr id="5" name="Picture 4">
            <a:extLst>
              <a:ext uri="{FF2B5EF4-FFF2-40B4-BE49-F238E27FC236}">
                <a16:creationId xmlns:a16="http://schemas.microsoft.com/office/drawing/2014/main" id="{638C8B46-951A-4102-A9E9-EE3594C54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899" y="3981234"/>
            <a:ext cx="3886200" cy="5497551"/>
          </a:xfrm>
          <a:prstGeom prst="rect">
            <a:avLst/>
          </a:prstGeom>
        </p:spPr>
      </p:pic>
    </p:spTree>
    <p:extLst>
      <p:ext uri="{BB962C8B-B14F-4D97-AF65-F5344CB8AC3E}">
        <p14:creationId xmlns:p14="http://schemas.microsoft.com/office/powerpoint/2010/main" val="1048994032"/>
      </p:ext>
    </p:extLst>
  </p:cSld>
  <p:clrMapOvr>
    <a:masterClrMapping/>
  </p:clrMapOvr>
  <mc:AlternateContent xmlns:mc="http://schemas.openxmlformats.org/markup-compatibility/2006">
    <mc:Choice xmlns:p159="http://schemas.microsoft.com/office/powerpoint/2015/09/main" Requires="p159">
      <p:transition spd="slow">
        <p159:morph option="byChar"/>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B8C62B3-882B-E1ED-8965-C50BF13703E6}"/>
              </a:ext>
            </a:extLst>
          </p:cNvPr>
          <p:cNvSpPr/>
          <p:nvPr/>
        </p:nvSpPr>
        <p:spPr>
          <a:xfrm>
            <a:off x="0" y="0"/>
            <a:ext cx="18288000" cy="10287000"/>
          </a:xfrm>
          <a:prstGeom prst="rect">
            <a:avLst/>
          </a:prstGeom>
          <a:gradFill>
            <a:gsLst>
              <a:gs pos="0">
                <a:schemeClr val="tx2">
                  <a:lumMod val="75000"/>
                </a:schemeClr>
              </a:gs>
              <a:gs pos="100000">
                <a:schemeClr val="tx2">
                  <a:lumMod val="5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9" name="TextBox 38">
            <a:extLst>
              <a:ext uri="{FF2B5EF4-FFF2-40B4-BE49-F238E27FC236}">
                <a16:creationId xmlns:a16="http://schemas.microsoft.com/office/drawing/2014/main" id="{50AACEEB-FA09-4556-9C9D-940EEA3CE95E}"/>
              </a:ext>
            </a:extLst>
          </p:cNvPr>
          <p:cNvSpPr txBox="1"/>
          <p:nvPr/>
        </p:nvSpPr>
        <p:spPr>
          <a:xfrm>
            <a:off x="1784594" y="2274689"/>
            <a:ext cx="15061711" cy="769441"/>
          </a:xfrm>
          <a:prstGeom prst="rect">
            <a:avLst/>
          </a:prstGeom>
          <a:noFill/>
        </p:spPr>
        <p:txBody>
          <a:bodyPr wrap="square" rtlCol="0">
            <a:spAutoFit/>
          </a:bodyPr>
          <a:lstStyle/>
          <a:p>
            <a:pPr algn="ctr"/>
            <a:r>
              <a:rPr lang="en-GB" sz="4400" dirty="0">
                <a:solidFill>
                  <a:schemeClr val="bg1"/>
                </a:solidFill>
                <a:latin typeface="Poppins ExtraBold" panose="00000900000000000000" pitchFamily="2" charset="0"/>
                <a:cs typeface="Poppins ExtraBold" panose="00000900000000000000" pitchFamily="2" charset="0"/>
              </a:rPr>
              <a:t>I'm happy now and waiting for job opportunities</a:t>
            </a:r>
            <a:endParaRPr lang="en-US" sz="4400" dirty="0">
              <a:solidFill>
                <a:schemeClr val="bg1"/>
              </a:solidFill>
              <a:latin typeface="Poppins ExtraBold" panose="00000900000000000000" pitchFamily="2" charset="0"/>
              <a:cs typeface="Poppins ExtraBold" panose="00000900000000000000" pitchFamily="2" charset="0"/>
            </a:endParaRPr>
          </a:p>
        </p:txBody>
      </p:sp>
      <p:pic>
        <p:nvPicPr>
          <p:cNvPr id="33" name="Picture 32">
            <a:extLst>
              <a:ext uri="{FF2B5EF4-FFF2-40B4-BE49-F238E27FC236}">
                <a16:creationId xmlns:a16="http://schemas.microsoft.com/office/drawing/2014/main" id="{76E61300-0962-44FB-9068-2E15733810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15200" y="4076700"/>
            <a:ext cx="4000500" cy="5177730"/>
          </a:xfrm>
          <a:prstGeom prst="rect">
            <a:avLst/>
          </a:prstGeom>
        </p:spPr>
      </p:pic>
    </p:spTree>
    <p:extLst>
      <p:ext uri="{BB962C8B-B14F-4D97-AF65-F5344CB8AC3E}">
        <p14:creationId xmlns:p14="http://schemas.microsoft.com/office/powerpoint/2010/main" val="202154641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hought Bubble: Cloud 1">
            <a:extLst>
              <a:ext uri="{FF2B5EF4-FFF2-40B4-BE49-F238E27FC236}">
                <a16:creationId xmlns:a16="http://schemas.microsoft.com/office/drawing/2014/main" id="{0CF322B4-2B4E-42D6-A60C-1E5BA84281F7}"/>
              </a:ext>
            </a:extLst>
          </p:cNvPr>
          <p:cNvSpPr/>
          <p:nvPr/>
        </p:nvSpPr>
        <p:spPr>
          <a:xfrm>
            <a:off x="6629400" y="409391"/>
            <a:ext cx="7993381" cy="4625340"/>
          </a:xfrm>
          <a:prstGeom prst="cloudCallou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F54D40C-08A2-4CE2-AB50-78CA1F387643}"/>
              </a:ext>
            </a:extLst>
          </p:cNvPr>
          <p:cNvSpPr txBox="1"/>
          <p:nvPr/>
        </p:nvSpPr>
        <p:spPr>
          <a:xfrm>
            <a:off x="8305800" y="1444788"/>
            <a:ext cx="5486400" cy="2554545"/>
          </a:xfrm>
          <a:prstGeom prst="rect">
            <a:avLst/>
          </a:prstGeom>
          <a:noFill/>
          <a:ln>
            <a:noFill/>
          </a:ln>
        </p:spPr>
        <p:txBody>
          <a:bodyPr wrap="square" rtlCol="0">
            <a:spAutoFit/>
          </a:bodyPr>
          <a:lstStyle/>
          <a:p>
            <a:r>
              <a:rPr lang="en-GB" sz="4000" dirty="0"/>
              <a:t>I need to understand what I can improve in my resume to get a job opportunity.</a:t>
            </a:r>
            <a:endParaRPr lang="en-US" sz="4000" dirty="0"/>
          </a:p>
        </p:txBody>
      </p:sp>
      <p:pic>
        <p:nvPicPr>
          <p:cNvPr id="9" name="Picture 8">
            <a:extLst>
              <a:ext uri="{FF2B5EF4-FFF2-40B4-BE49-F238E27FC236}">
                <a16:creationId xmlns:a16="http://schemas.microsoft.com/office/drawing/2014/main" id="{0C6EE179-390F-4799-96B2-5C058AF7A55D}"/>
              </a:ext>
            </a:extLst>
          </p:cNvPr>
          <p:cNvPicPr>
            <a:picLocks noChangeAspect="1"/>
          </p:cNvPicPr>
          <p:nvPr/>
        </p:nvPicPr>
        <p:blipFill rotWithShape="1">
          <a:blip r:embed="rId3">
            <a:extLst>
              <a:ext uri="{28A0092B-C50C-407E-A947-70E740481C1C}">
                <a14:useLocalDpi xmlns:a14="http://schemas.microsoft.com/office/drawing/2010/main" val="0"/>
              </a:ext>
            </a:extLst>
          </a:blip>
          <a:srcRect l="14398" b="17978"/>
          <a:stretch/>
        </p:blipFill>
        <p:spPr>
          <a:xfrm>
            <a:off x="5486400" y="5337186"/>
            <a:ext cx="4343400" cy="5029200"/>
          </a:xfrm>
          <a:prstGeom prst="rect">
            <a:avLst/>
          </a:prstGeom>
        </p:spPr>
      </p:pic>
      <p:pic>
        <p:nvPicPr>
          <p:cNvPr id="10" name="Picture 9">
            <a:extLst>
              <a:ext uri="{FF2B5EF4-FFF2-40B4-BE49-F238E27FC236}">
                <a16:creationId xmlns:a16="http://schemas.microsoft.com/office/drawing/2014/main" id="{7201A013-28B2-4DD3-8175-E579EFFB47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077667" y="7338517"/>
            <a:ext cx="2551405" cy="3143944"/>
          </a:xfrm>
          <a:prstGeom prst="rect">
            <a:avLst/>
          </a:prstGeom>
        </p:spPr>
      </p:pic>
    </p:spTree>
    <p:extLst>
      <p:ext uri="{BB962C8B-B14F-4D97-AF65-F5344CB8AC3E}">
        <p14:creationId xmlns:p14="http://schemas.microsoft.com/office/powerpoint/2010/main" val="2753478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TextBox 4"/>
          <p:cNvSpPr txBox="1"/>
          <p:nvPr/>
        </p:nvSpPr>
        <p:spPr>
          <a:xfrm>
            <a:off x="737370" y="1367293"/>
            <a:ext cx="1725658" cy="2016543"/>
          </a:xfrm>
          <a:prstGeom prst="rect">
            <a:avLst/>
          </a:prstGeom>
        </p:spPr>
        <p:txBody>
          <a:bodyPr lIns="50800" tIns="50800" rIns="50800" bIns="50800" rtlCol="0" anchor="ctr"/>
          <a:lstStyle/>
          <a:p>
            <a:pPr algn="ctr">
              <a:lnSpc>
                <a:spcPts val="2659"/>
              </a:lnSpc>
              <a:spcBef>
                <a:spcPct val="0"/>
              </a:spcBef>
            </a:pPr>
            <a:endParaRPr/>
          </a:p>
        </p:txBody>
      </p:sp>
      <p:pic>
        <p:nvPicPr>
          <p:cNvPr id="3" name="Picture 2">
            <a:extLst>
              <a:ext uri="{FF2B5EF4-FFF2-40B4-BE49-F238E27FC236}">
                <a16:creationId xmlns:a16="http://schemas.microsoft.com/office/drawing/2014/main" id="{D0A2D84C-89A6-42DA-B896-11048FC449F6}"/>
              </a:ext>
            </a:extLst>
          </p:cNvPr>
          <p:cNvPicPr>
            <a:picLocks noChangeAspect="1"/>
          </p:cNvPicPr>
          <p:nvPr/>
        </p:nvPicPr>
        <p:blipFill rotWithShape="1">
          <a:blip r:embed="rId3">
            <a:extLst>
              <a:ext uri="{28A0092B-C50C-407E-A947-70E740481C1C}">
                <a14:useLocalDpi xmlns:a14="http://schemas.microsoft.com/office/drawing/2010/main" val="0"/>
              </a:ext>
            </a:extLst>
          </a:blip>
          <a:srcRect r="6073"/>
          <a:stretch/>
        </p:blipFill>
        <p:spPr>
          <a:xfrm>
            <a:off x="-228599" y="4777586"/>
            <a:ext cx="3106987" cy="5976773"/>
          </a:xfrm>
          <a:prstGeom prst="rect">
            <a:avLst/>
          </a:prstGeom>
        </p:spPr>
      </p:pic>
      <p:sp>
        <p:nvSpPr>
          <p:cNvPr id="7" name="Rectangle 6">
            <a:extLst>
              <a:ext uri="{FF2B5EF4-FFF2-40B4-BE49-F238E27FC236}">
                <a16:creationId xmlns:a16="http://schemas.microsoft.com/office/drawing/2014/main" id="{F32484C6-61CA-43DC-A878-7FE1E6E69CC6}"/>
              </a:ext>
            </a:extLst>
          </p:cNvPr>
          <p:cNvSpPr/>
          <p:nvPr/>
        </p:nvSpPr>
        <p:spPr>
          <a:xfrm>
            <a:off x="-76201" y="4686300"/>
            <a:ext cx="2971801" cy="5600700"/>
          </a:xfrm>
          <a:prstGeom prst="rect">
            <a:avLst/>
          </a:prstGeom>
          <a:noFill/>
          <a:ln w="3810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D6018284-78DE-49ED-92E5-E620B734939E}"/>
              </a:ext>
            </a:extLst>
          </p:cNvPr>
          <p:cNvSpPr txBox="1"/>
          <p:nvPr/>
        </p:nvSpPr>
        <p:spPr>
          <a:xfrm>
            <a:off x="4876800" y="1937286"/>
            <a:ext cx="12394711" cy="1446550"/>
          </a:xfrm>
          <a:prstGeom prst="rect">
            <a:avLst/>
          </a:prstGeom>
          <a:noFill/>
        </p:spPr>
        <p:txBody>
          <a:bodyPr wrap="square" rtlCol="0">
            <a:spAutoFit/>
          </a:bodyPr>
          <a:lstStyle/>
          <a:p>
            <a:pPr algn="ctr"/>
            <a:r>
              <a:rPr lang="en-GB" sz="4400" dirty="0">
                <a:solidFill>
                  <a:schemeClr val="bg1"/>
                </a:solidFill>
                <a:latin typeface="Poppins ExtraBold" panose="00000900000000000000" pitchFamily="2" charset="0"/>
                <a:cs typeface="Poppins ExtraBold" panose="00000900000000000000" pitchFamily="2" charset="0"/>
              </a:rPr>
              <a:t>I've reviewed numerous candidates, but </a:t>
            </a:r>
            <a:r>
              <a:rPr lang="en-GB" sz="4400" dirty="0" err="1">
                <a:solidFill>
                  <a:schemeClr val="bg1"/>
                </a:solidFill>
                <a:latin typeface="Poppins ExtraBold" panose="00000900000000000000" pitchFamily="2" charset="0"/>
                <a:cs typeface="Poppins ExtraBold" panose="00000900000000000000" pitchFamily="2" charset="0"/>
              </a:rPr>
              <a:t>Asmaa</a:t>
            </a:r>
            <a:r>
              <a:rPr lang="en-GB" sz="4400" dirty="0">
                <a:solidFill>
                  <a:schemeClr val="bg1"/>
                </a:solidFill>
                <a:latin typeface="Poppins ExtraBold" panose="00000900000000000000" pitchFamily="2" charset="0"/>
                <a:cs typeface="Poppins ExtraBold" panose="00000900000000000000" pitchFamily="2" charset="0"/>
              </a:rPr>
              <a:t> stands out</a:t>
            </a:r>
            <a:endParaRPr lang="en-US" sz="4400" dirty="0">
              <a:solidFill>
                <a:schemeClr val="bg1"/>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2080569303"/>
      </p:ext>
    </p:extLst>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TextBox 4"/>
          <p:cNvSpPr txBox="1"/>
          <p:nvPr/>
        </p:nvSpPr>
        <p:spPr>
          <a:xfrm>
            <a:off x="737370" y="1367293"/>
            <a:ext cx="1725658" cy="2016543"/>
          </a:xfrm>
          <a:prstGeom prst="rect">
            <a:avLst/>
          </a:prstGeom>
        </p:spPr>
        <p:txBody>
          <a:bodyPr lIns="50800" tIns="50800" rIns="50800" bIns="50800" rtlCol="0" anchor="ctr"/>
          <a:lstStyle/>
          <a:p>
            <a:pPr algn="ctr">
              <a:lnSpc>
                <a:spcPts val="2659"/>
              </a:lnSpc>
              <a:spcBef>
                <a:spcPct val="0"/>
              </a:spcBef>
            </a:pPr>
            <a:endParaRPr/>
          </a:p>
        </p:txBody>
      </p:sp>
      <p:sp>
        <p:nvSpPr>
          <p:cNvPr id="19" name="TextBox 18">
            <a:extLst>
              <a:ext uri="{FF2B5EF4-FFF2-40B4-BE49-F238E27FC236}">
                <a16:creationId xmlns:a16="http://schemas.microsoft.com/office/drawing/2014/main" id="{D6018284-78DE-49ED-92E5-E620B734939E}"/>
              </a:ext>
            </a:extLst>
          </p:cNvPr>
          <p:cNvSpPr txBox="1"/>
          <p:nvPr/>
        </p:nvSpPr>
        <p:spPr>
          <a:xfrm>
            <a:off x="4876800" y="1937286"/>
            <a:ext cx="12394711" cy="2123658"/>
          </a:xfrm>
          <a:prstGeom prst="rect">
            <a:avLst/>
          </a:prstGeom>
          <a:noFill/>
        </p:spPr>
        <p:txBody>
          <a:bodyPr wrap="square" rtlCol="0">
            <a:spAutoFit/>
          </a:bodyPr>
          <a:lstStyle/>
          <a:p>
            <a:pPr algn="ctr"/>
            <a:r>
              <a:rPr lang="en-GB" sz="4400" dirty="0">
                <a:solidFill>
                  <a:schemeClr val="bg1"/>
                </a:solidFill>
                <a:latin typeface="Poppins ExtraBold" panose="00000900000000000000" pitchFamily="2" charset="0"/>
                <a:cs typeface="Poppins ExtraBold" panose="00000900000000000000" pitchFamily="2" charset="0"/>
              </a:rPr>
              <a:t>I believe she's a perfect fit for the position we're offering. I'll send her an email to invite her for an interview</a:t>
            </a:r>
            <a:endParaRPr lang="en-US" sz="4400" dirty="0">
              <a:solidFill>
                <a:schemeClr val="bg1"/>
              </a:solidFill>
              <a:latin typeface="Poppins ExtraBold" panose="00000900000000000000" pitchFamily="2" charset="0"/>
              <a:cs typeface="Poppins ExtraBold" panose="00000900000000000000" pitchFamily="2" charset="0"/>
            </a:endParaRPr>
          </a:p>
        </p:txBody>
      </p:sp>
      <p:pic>
        <p:nvPicPr>
          <p:cNvPr id="6" name="Picture 5">
            <a:extLst>
              <a:ext uri="{FF2B5EF4-FFF2-40B4-BE49-F238E27FC236}">
                <a16:creationId xmlns:a16="http://schemas.microsoft.com/office/drawing/2014/main" id="{00197C8C-B636-41B0-969B-29D5C4AA71F7}"/>
              </a:ext>
            </a:extLst>
          </p:cNvPr>
          <p:cNvPicPr>
            <a:picLocks noChangeAspect="1"/>
          </p:cNvPicPr>
          <p:nvPr/>
        </p:nvPicPr>
        <p:blipFill rotWithShape="1">
          <a:blip r:embed="rId2">
            <a:extLst>
              <a:ext uri="{28A0092B-C50C-407E-A947-70E740481C1C}">
                <a14:useLocalDpi xmlns:a14="http://schemas.microsoft.com/office/drawing/2010/main" val="0"/>
              </a:ext>
            </a:extLst>
          </a:blip>
          <a:srcRect r="6073"/>
          <a:stretch/>
        </p:blipFill>
        <p:spPr>
          <a:xfrm>
            <a:off x="-228599" y="4777586"/>
            <a:ext cx="3106987" cy="5976773"/>
          </a:xfrm>
          <a:prstGeom prst="rect">
            <a:avLst/>
          </a:prstGeom>
        </p:spPr>
      </p:pic>
      <p:sp>
        <p:nvSpPr>
          <p:cNvPr id="8" name="Rectangle 7">
            <a:extLst>
              <a:ext uri="{FF2B5EF4-FFF2-40B4-BE49-F238E27FC236}">
                <a16:creationId xmlns:a16="http://schemas.microsoft.com/office/drawing/2014/main" id="{F52FF921-DF9A-41FF-B936-C259EF14887B}"/>
              </a:ext>
            </a:extLst>
          </p:cNvPr>
          <p:cNvSpPr/>
          <p:nvPr/>
        </p:nvSpPr>
        <p:spPr>
          <a:xfrm>
            <a:off x="-76201" y="4686300"/>
            <a:ext cx="2971801" cy="5600700"/>
          </a:xfrm>
          <a:prstGeom prst="rect">
            <a:avLst/>
          </a:prstGeom>
          <a:noFill/>
          <a:ln w="3810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3631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TextBox 4"/>
          <p:cNvSpPr txBox="1"/>
          <p:nvPr/>
        </p:nvSpPr>
        <p:spPr>
          <a:xfrm>
            <a:off x="737370" y="1367293"/>
            <a:ext cx="1725658" cy="2016543"/>
          </a:xfrm>
          <a:prstGeom prst="rect">
            <a:avLst/>
          </a:prstGeom>
        </p:spPr>
        <p:txBody>
          <a:bodyPr lIns="50800" tIns="50800" rIns="50800" bIns="50800" rtlCol="0" anchor="ctr"/>
          <a:lstStyle/>
          <a:p>
            <a:pPr algn="ctr">
              <a:lnSpc>
                <a:spcPts val="2659"/>
              </a:lnSpc>
              <a:spcBef>
                <a:spcPct val="0"/>
              </a:spcBef>
            </a:pPr>
            <a:endParaRPr/>
          </a:p>
        </p:txBody>
      </p:sp>
      <p:pic>
        <p:nvPicPr>
          <p:cNvPr id="3" name="Picture 2">
            <a:extLst>
              <a:ext uri="{FF2B5EF4-FFF2-40B4-BE49-F238E27FC236}">
                <a16:creationId xmlns:a16="http://schemas.microsoft.com/office/drawing/2014/main" id="{B9D001E8-3224-4CFE-8A35-E358A3620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248959"/>
            <a:ext cx="9767353" cy="9789082"/>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pic>
        <p:nvPicPr>
          <p:cNvPr id="9" name="Picture 8">
            <a:extLst>
              <a:ext uri="{FF2B5EF4-FFF2-40B4-BE49-F238E27FC236}">
                <a16:creationId xmlns:a16="http://schemas.microsoft.com/office/drawing/2014/main" id="{7F114EE7-D485-4884-958C-8D7D30703774}"/>
              </a:ext>
            </a:extLst>
          </p:cNvPr>
          <p:cNvPicPr>
            <a:picLocks noChangeAspect="1"/>
          </p:cNvPicPr>
          <p:nvPr/>
        </p:nvPicPr>
        <p:blipFill rotWithShape="1">
          <a:blip r:embed="rId3">
            <a:extLst>
              <a:ext uri="{28A0092B-C50C-407E-A947-70E740481C1C}">
                <a14:useLocalDpi xmlns:a14="http://schemas.microsoft.com/office/drawing/2010/main" val="0"/>
              </a:ext>
            </a:extLst>
          </a:blip>
          <a:srcRect r="6073"/>
          <a:stretch/>
        </p:blipFill>
        <p:spPr>
          <a:xfrm>
            <a:off x="-228599" y="4777586"/>
            <a:ext cx="3106987" cy="5976773"/>
          </a:xfrm>
          <a:prstGeom prst="rect">
            <a:avLst/>
          </a:prstGeom>
        </p:spPr>
      </p:pic>
      <p:sp>
        <p:nvSpPr>
          <p:cNvPr id="10" name="Rectangle 9">
            <a:extLst>
              <a:ext uri="{FF2B5EF4-FFF2-40B4-BE49-F238E27FC236}">
                <a16:creationId xmlns:a16="http://schemas.microsoft.com/office/drawing/2014/main" id="{1D668AAF-EAAC-441C-8329-BC24F4A8207D}"/>
              </a:ext>
            </a:extLst>
          </p:cNvPr>
          <p:cNvSpPr/>
          <p:nvPr/>
        </p:nvSpPr>
        <p:spPr>
          <a:xfrm>
            <a:off x="-76201" y="4686300"/>
            <a:ext cx="2971801" cy="5600700"/>
          </a:xfrm>
          <a:prstGeom prst="rect">
            <a:avLst/>
          </a:prstGeom>
          <a:noFill/>
          <a:ln w="3810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2089361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TextBox 4"/>
          <p:cNvSpPr txBox="1"/>
          <p:nvPr/>
        </p:nvSpPr>
        <p:spPr>
          <a:xfrm>
            <a:off x="737370" y="1367293"/>
            <a:ext cx="1725658" cy="2016543"/>
          </a:xfrm>
          <a:prstGeom prst="rect">
            <a:avLst/>
          </a:prstGeom>
        </p:spPr>
        <p:txBody>
          <a:bodyPr lIns="50800" tIns="50800" rIns="50800" bIns="50800" rtlCol="0" anchor="ctr"/>
          <a:lstStyle/>
          <a:p>
            <a:pPr algn="ctr">
              <a:lnSpc>
                <a:spcPts val="2659"/>
              </a:lnSpc>
              <a:spcBef>
                <a:spcPct val="0"/>
              </a:spcBef>
            </a:pPr>
            <a:endParaRPr/>
          </a:p>
        </p:txBody>
      </p:sp>
      <p:pic>
        <p:nvPicPr>
          <p:cNvPr id="5" name="Picture 4">
            <a:extLst>
              <a:ext uri="{FF2B5EF4-FFF2-40B4-BE49-F238E27FC236}">
                <a16:creationId xmlns:a16="http://schemas.microsoft.com/office/drawing/2014/main" id="{E0FBDBDB-3DE4-4B4F-B1C0-AFCFDC55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475" y="3162300"/>
            <a:ext cx="7639050" cy="7639050"/>
          </a:xfrm>
          <a:prstGeom prst="rect">
            <a:avLst/>
          </a:prstGeom>
        </p:spPr>
      </p:pic>
      <p:sp>
        <p:nvSpPr>
          <p:cNvPr id="8" name="TextBox 7">
            <a:extLst>
              <a:ext uri="{FF2B5EF4-FFF2-40B4-BE49-F238E27FC236}">
                <a16:creationId xmlns:a16="http://schemas.microsoft.com/office/drawing/2014/main" id="{55C6FD60-72A6-4717-9692-62DA1565A2B4}"/>
              </a:ext>
            </a:extLst>
          </p:cNvPr>
          <p:cNvSpPr txBox="1"/>
          <p:nvPr/>
        </p:nvSpPr>
        <p:spPr>
          <a:xfrm>
            <a:off x="2743200" y="1260178"/>
            <a:ext cx="12394711" cy="1446550"/>
          </a:xfrm>
          <a:prstGeom prst="rect">
            <a:avLst/>
          </a:prstGeom>
          <a:noFill/>
        </p:spPr>
        <p:txBody>
          <a:bodyPr wrap="square" rtlCol="0">
            <a:spAutoFit/>
          </a:bodyPr>
          <a:lstStyle/>
          <a:p>
            <a:pPr algn="ctr"/>
            <a:r>
              <a:rPr lang="en-GB" sz="4400" dirty="0">
                <a:solidFill>
                  <a:schemeClr val="bg1"/>
                </a:solidFill>
                <a:latin typeface="Poppins ExtraBold" panose="00000900000000000000" pitchFamily="2" charset="0"/>
                <a:cs typeface="Poppins ExtraBold" panose="00000900000000000000" pitchFamily="2" charset="0"/>
              </a:rPr>
              <a:t>I may seem ordinary to you, but in reality, I am experiencing a mix of emotions.</a:t>
            </a:r>
            <a:endParaRPr lang="en-US" sz="4400" dirty="0">
              <a:solidFill>
                <a:schemeClr val="bg1"/>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102991134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TextBox 4"/>
          <p:cNvSpPr txBox="1"/>
          <p:nvPr/>
        </p:nvSpPr>
        <p:spPr>
          <a:xfrm>
            <a:off x="737370" y="1367293"/>
            <a:ext cx="1725658" cy="2016543"/>
          </a:xfrm>
          <a:prstGeom prst="rect">
            <a:avLst/>
          </a:prstGeom>
        </p:spPr>
        <p:txBody>
          <a:bodyPr lIns="50800" tIns="50800" rIns="50800" bIns="50800" rtlCol="0" anchor="ctr"/>
          <a:lstStyle/>
          <a:p>
            <a:pPr algn="ctr">
              <a:lnSpc>
                <a:spcPts val="2659"/>
              </a:lnSpc>
              <a:spcBef>
                <a:spcPct val="0"/>
              </a:spcBef>
            </a:pPr>
            <a:endParaRPr/>
          </a:p>
        </p:txBody>
      </p:sp>
      <p:pic>
        <p:nvPicPr>
          <p:cNvPr id="8" name="Picture 7">
            <a:extLst>
              <a:ext uri="{FF2B5EF4-FFF2-40B4-BE49-F238E27FC236}">
                <a16:creationId xmlns:a16="http://schemas.microsoft.com/office/drawing/2014/main" id="{B8BBD68E-358A-4B3D-9E0F-F49C82364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475" y="3162300"/>
            <a:ext cx="7639050" cy="7639050"/>
          </a:xfrm>
          <a:prstGeom prst="rect">
            <a:avLst/>
          </a:prstGeom>
        </p:spPr>
      </p:pic>
      <p:pic>
        <p:nvPicPr>
          <p:cNvPr id="9" name="Picture 8">
            <a:extLst>
              <a:ext uri="{FF2B5EF4-FFF2-40B4-BE49-F238E27FC236}">
                <a16:creationId xmlns:a16="http://schemas.microsoft.com/office/drawing/2014/main" id="{1E00E00B-0A41-4580-A3AA-F03BF68E5FA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324475" y="3162300"/>
            <a:ext cx="7639050" cy="7639050"/>
          </a:xfrm>
          <a:prstGeom prst="rect">
            <a:avLst/>
          </a:prstGeom>
        </p:spPr>
      </p:pic>
      <p:pic>
        <p:nvPicPr>
          <p:cNvPr id="10" name="Picture 9">
            <a:extLst>
              <a:ext uri="{FF2B5EF4-FFF2-40B4-BE49-F238E27FC236}">
                <a16:creationId xmlns:a16="http://schemas.microsoft.com/office/drawing/2014/main" id="{AF59E0D4-0668-4100-A1A4-82970014734D}"/>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67434" b="62712"/>
          <a:stretch/>
        </p:blipFill>
        <p:spPr>
          <a:xfrm>
            <a:off x="10439401" y="3129724"/>
            <a:ext cx="2524124" cy="2890075"/>
          </a:xfrm>
          <a:prstGeom prst="rect">
            <a:avLst/>
          </a:prstGeom>
        </p:spPr>
      </p:pic>
      <p:sp>
        <p:nvSpPr>
          <p:cNvPr id="11" name="TextBox 10">
            <a:extLst>
              <a:ext uri="{FF2B5EF4-FFF2-40B4-BE49-F238E27FC236}">
                <a16:creationId xmlns:a16="http://schemas.microsoft.com/office/drawing/2014/main" id="{383BFD79-F011-4862-A4AD-B799B7315226}"/>
              </a:ext>
            </a:extLst>
          </p:cNvPr>
          <p:cNvSpPr txBox="1"/>
          <p:nvPr/>
        </p:nvSpPr>
        <p:spPr>
          <a:xfrm>
            <a:off x="2743200" y="1260178"/>
            <a:ext cx="12394711" cy="769441"/>
          </a:xfrm>
          <a:prstGeom prst="rect">
            <a:avLst/>
          </a:prstGeom>
          <a:noFill/>
        </p:spPr>
        <p:txBody>
          <a:bodyPr wrap="square" rtlCol="0">
            <a:spAutoFit/>
          </a:bodyPr>
          <a:lstStyle/>
          <a:p>
            <a:pPr algn="ctr"/>
            <a:r>
              <a:rPr lang="en-GB" sz="4400" dirty="0">
                <a:solidFill>
                  <a:schemeClr val="bg1"/>
                </a:solidFill>
                <a:latin typeface="Poppins ExtraBold" panose="00000900000000000000" pitchFamily="2" charset="0"/>
                <a:cs typeface="Poppins ExtraBold" panose="00000900000000000000" pitchFamily="2" charset="0"/>
              </a:rPr>
              <a:t>feel excited because I received a job offer</a:t>
            </a:r>
            <a:endParaRPr lang="en-US" sz="4400" dirty="0">
              <a:solidFill>
                <a:schemeClr val="bg1"/>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1894166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TextBox 4"/>
          <p:cNvSpPr txBox="1"/>
          <p:nvPr/>
        </p:nvSpPr>
        <p:spPr>
          <a:xfrm>
            <a:off x="737370" y="1367293"/>
            <a:ext cx="1725658" cy="2016543"/>
          </a:xfrm>
          <a:prstGeom prst="rect">
            <a:avLst/>
          </a:prstGeom>
        </p:spPr>
        <p:txBody>
          <a:bodyPr lIns="50800" tIns="50800" rIns="50800" bIns="50800" rtlCol="0" anchor="ctr"/>
          <a:lstStyle/>
          <a:p>
            <a:pPr algn="ctr">
              <a:lnSpc>
                <a:spcPts val="2659"/>
              </a:lnSpc>
              <a:spcBef>
                <a:spcPct val="0"/>
              </a:spcBef>
            </a:pPr>
            <a:endParaRPr/>
          </a:p>
        </p:txBody>
      </p:sp>
      <p:pic>
        <p:nvPicPr>
          <p:cNvPr id="8" name="Picture 7">
            <a:extLst>
              <a:ext uri="{FF2B5EF4-FFF2-40B4-BE49-F238E27FC236}">
                <a16:creationId xmlns:a16="http://schemas.microsoft.com/office/drawing/2014/main" id="{B8BBD68E-358A-4B3D-9E0F-F49C82364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475" y="3162300"/>
            <a:ext cx="7639050" cy="7639050"/>
          </a:xfrm>
          <a:prstGeom prst="rect">
            <a:avLst/>
          </a:prstGeom>
        </p:spPr>
      </p:pic>
      <p:pic>
        <p:nvPicPr>
          <p:cNvPr id="9" name="Picture 8">
            <a:extLst>
              <a:ext uri="{FF2B5EF4-FFF2-40B4-BE49-F238E27FC236}">
                <a16:creationId xmlns:a16="http://schemas.microsoft.com/office/drawing/2014/main" id="{1E00E00B-0A41-4580-A3AA-F03BF68E5FA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328423" y="3162300"/>
            <a:ext cx="7639050" cy="7639050"/>
          </a:xfrm>
          <a:prstGeom prst="rect">
            <a:avLst/>
          </a:prstGeom>
        </p:spPr>
      </p:pic>
      <p:pic>
        <p:nvPicPr>
          <p:cNvPr id="5" name="Picture 4">
            <a:extLst>
              <a:ext uri="{FF2B5EF4-FFF2-40B4-BE49-F238E27FC236}">
                <a16:creationId xmlns:a16="http://schemas.microsoft.com/office/drawing/2014/main" id="{EE1CE54F-ABCF-4A63-B93D-F549B5CF8ECD}"/>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2301" r="32566" b="61920"/>
          <a:stretch/>
        </p:blipFill>
        <p:spPr>
          <a:xfrm>
            <a:off x="5181600" y="3162300"/>
            <a:ext cx="5334000" cy="2912811"/>
          </a:xfrm>
          <a:prstGeom prst="rect">
            <a:avLst/>
          </a:prstGeom>
        </p:spPr>
      </p:pic>
      <p:sp>
        <p:nvSpPr>
          <p:cNvPr id="6" name="TextBox 5">
            <a:extLst>
              <a:ext uri="{FF2B5EF4-FFF2-40B4-BE49-F238E27FC236}">
                <a16:creationId xmlns:a16="http://schemas.microsoft.com/office/drawing/2014/main" id="{459ED64A-B250-44FF-9C18-FEA64735CC4F}"/>
              </a:ext>
            </a:extLst>
          </p:cNvPr>
          <p:cNvSpPr txBox="1"/>
          <p:nvPr/>
        </p:nvSpPr>
        <p:spPr>
          <a:xfrm>
            <a:off x="2743200" y="1260178"/>
            <a:ext cx="12394711" cy="1446550"/>
          </a:xfrm>
          <a:prstGeom prst="rect">
            <a:avLst/>
          </a:prstGeom>
          <a:noFill/>
        </p:spPr>
        <p:txBody>
          <a:bodyPr wrap="square" rtlCol="0">
            <a:spAutoFit/>
          </a:bodyPr>
          <a:lstStyle/>
          <a:p>
            <a:pPr algn="ctr"/>
            <a:r>
              <a:rPr lang="en-GB" sz="4400" dirty="0">
                <a:solidFill>
                  <a:schemeClr val="bg1"/>
                </a:solidFill>
                <a:latin typeface="Poppins ExtraBold" panose="00000900000000000000" pitchFamily="2" charset="0"/>
                <a:cs typeface="Poppins ExtraBold" panose="00000900000000000000" pitchFamily="2" charset="0"/>
              </a:rPr>
              <a:t>but at the same time, I am nervous and not used to doing interviews</a:t>
            </a:r>
            <a:endParaRPr lang="en-US" sz="4400" dirty="0">
              <a:solidFill>
                <a:schemeClr val="bg1"/>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605851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TextBox 4"/>
          <p:cNvSpPr txBox="1"/>
          <p:nvPr/>
        </p:nvSpPr>
        <p:spPr>
          <a:xfrm>
            <a:off x="737370" y="1367293"/>
            <a:ext cx="1725658" cy="2016543"/>
          </a:xfrm>
          <a:prstGeom prst="rect">
            <a:avLst/>
          </a:prstGeom>
        </p:spPr>
        <p:txBody>
          <a:bodyPr lIns="50800" tIns="50800" rIns="50800" bIns="50800" rtlCol="0" anchor="ctr"/>
          <a:lstStyle/>
          <a:p>
            <a:pPr algn="ctr">
              <a:lnSpc>
                <a:spcPts val="2659"/>
              </a:lnSpc>
              <a:spcBef>
                <a:spcPct val="0"/>
              </a:spcBef>
            </a:pPr>
            <a:endParaRPr/>
          </a:p>
        </p:txBody>
      </p:sp>
      <p:sp>
        <p:nvSpPr>
          <p:cNvPr id="6" name="TextBox 5">
            <a:extLst>
              <a:ext uri="{FF2B5EF4-FFF2-40B4-BE49-F238E27FC236}">
                <a16:creationId xmlns:a16="http://schemas.microsoft.com/office/drawing/2014/main" id="{D12020F0-EA69-465D-8B74-2A4AEDDBEEEA}"/>
              </a:ext>
            </a:extLst>
          </p:cNvPr>
          <p:cNvSpPr txBox="1"/>
          <p:nvPr/>
        </p:nvSpPr>
        <p:spPr>
          <a:xfrm>
            <a:off x="2743200" y="1260178"/>
            <a:ext cx="12394711" cy="2123658"/>
          </a:xfrm>
          <a:prstGeom prst="rect">
            <a:avLst/>
          </a:prstGeom>
          <a:noFill/>
        </p:spPr>
        <p:txBody>
          <a:bodyPr wrap="square" rtlCol="0">
            <a:spAutoFit/>
          </a:bodyPr>
          <a:lstStyle/>
          <a:p>
            <a:pPr algn="ctr"/>
            <a:r>
              <a:rPr lang="en-GB" sz="4400" dirty="0">
                <a:solidFill>
                  <a:schemeClr val="bg1"/>
                </a:solidFill>
                <a:latin typeface="Poppins ExtraBold" panose="00000900000000000000" pitchFamily="2" charset="0"/>
                <a:cs typeface="Poppins ExtraBold" panose="00000900000000000000" pitchFamily="2" charset="0"/>
              </a:rPr>
              <a:t>But Cyber Cloud has a solution: they offer mock interviews to help me practice ,</a:t>
            </a:r>
          </a:p>
          <a:p>
            <a:pPr algn="ctr"/>
            <a:r>
              <a:rPr lang="en-GB" sz="4400" dirty="0">
                <a:solidFill>
                  <a:schemeClr val="bg1"/>
                </a:solidFill>
                <a:latin typeface="Poppins ExtraBold" panose="00000900000000000000" pitchFamily="2" charset="0"/>
                <a:cs typeface="Poppins ExtraBold" panose="00000900000000000000" pitchFamily="2" charset="0"/>
              </a:rPr>
              <a:t>So let</a:t>
            </a:r>
            <a:r>
              <a:rPr lang="ar-EG" sz="4400" dirty="0">
                <a:solidFill>
                  <a:schemeClr val="bg1"/>
                </a:solidFill>
                <a:latin typeface="Poppins ExtraBold" panose="00000900000000000000" pitchFamily="2" charset="0"/>
                <a:cs typeface="Poppins ExtraBold" panose="00000900000000000000" pitchFamily="2" charset="0"/>
              </a:rPr>
              <a:t>’</a:t>
            </a:r>
            <a:r>
              <a:rPr lang="en-US" sz="4400" dirty="0">
                <a:solidFill>
                  <a:schemeClr val="bg1"/>
                </a:solidFill>
                <a:latin typeface="Poppins ExtraBold" panose="00000900000000000000" pitchFamily="2" charset="0"/>
                <a:cs typeface="Poppins ExtraBold" panose="00000900000000000000" pitchFamily="2" charset="0"/>
              </a:rPr>
              <a:t>s try it</a:t>
            </a:r>
          </a:p>
        </p:txBody>
      </p:sp>
      <p:pic>
        <p:nvPicPr>
          <p:cNvPr id="7" name="Picture 6">
            <a:extLst>
              <a:ext uri="{FF2B5EF4-FFF2-40B4-BE49-F238E27FC236}">
                <a16:creationId xmlns:a16="http://schemas.microsoft.com/office/drawing/2014/main" id="{93E0EC6F-5110-4652-848B-CFA4F6654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475" y="3162300"/>
            <a:ext cx="7639050" cy="7639050"/>
          </a:xfrm>
          <a:prstGeom prst="rect">
            <a:avLst/>
          </a:prstGeom>
        </p:spPr>
      </p:pic>
    </p:spTree>
    <p:extLst>
      <p:ext uri="{BB962C8B-B14F-4D97-AF65-F5344CB8AC3E}">
        <p14:creationId xmlns:p14="http://schemas.microsoft.com/office/powerpoint/2010/main" val="140566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TextBox 4"/>
          <p:cNvSpPr txBox="1"/>
          <p:nvPr/>
        </p:nvSpPr>
        <p:spPr>
          <a:xfrm>
            <a:off x="737370" y="1367293"/>
            <a:ext cx="1725658" cy="2016543"/>
          </a:xfrm>
          <a:prstGeom prst="rect">
            <a:avLst/>
          </a:prstGeom>
        </p:spPr>
        <p:txBody>
          <a:bodyPr lIns="50800" tIns="50800" rIns="50800" bIns="50800" rtlCol="0" anchor="ctr"/>
          <a:lstStyle/>
          <a:p>
            <a:pPr algn="ctr">
              <a:lnSpc>
                <a:spcPts val="2659"/>
              </a:lnSpc>
              <a:spcBef>
                <a:spcPct val="0"/>
              </a:spcBef>
            </a:pPr>
            <a:endParaRPr/>
          </a:p>
        </p:txBody>
      </p:sp>
      <p:sp>
        <p:nvSpPr>
          <p:cNvPr id="5" name="TextBox 4">
            <a:extLst>
              <a:ext uri="{FF2B5EF4-FFF2-40B4-BE49-F238E27FC236}">
                <a16:creationId xmlns:a16="http://schemas.microsoft.com/office/drawing/2014/main" id="{5EB8FF0F-F035-45F1-B781-1A890BF3042D}"/>
              </a:ext>
            </a:extLst>
          </p:cNvPr>
          <p:cNvSpPr txBox="1"/>
          <p:nvPr/>
        </p:nvSpPr>
        <p:spPr>
          <a:xfrm>
            <a:off x="2057400" y="3485733"/>
            <a:ext cx="14603986" cy="2800767"/>
          </a:xfrm>
          <a:prstGeom prst="rect">
            <a:avLst/>
          </a:prstGeom>
          <a:noFill/>
        </p:spPr>
        <p:txBody>
          <a:bodyPr wrap="square" rtlCol="0">
            <a:spAutoFit/>
          </a:bodyPr>
          <a:lstStyle/>
          <a:p>
            <a:pPr algn="ctr"/>
            <a:r>
              <a:rPr lang="en-GB" sz="4400" dirty="0">
                <a:solidFill>
                  <a:schemeClr val="bg1"/>
                </a:solidFill>
                <a:latin typeface="Poppins ExtraBold" panose="00000900000000000000" pitchFamily="2" charset="0"/>
                <a:cs typeface="Poppins ExtraBold" panose="00000900000000000000" pitchFamily="2" charset="0"/>
              </a:rPr>
              <a:t>I </a:t>
            </a:r>
            <a:r>
              <a:rPr lang="en-US" sz="4400" dirty="0">
                <a:solidFill>
                  <a:schemeClr val="bg1"/>
                </a:solidFill>
                <a:latin typeface="Poppins ExtraBold" panose="00000900000000000000" pitchFamily="2" charset="0"/>
                <a:cs typeface="Poppins ExtraBold" panose="00000900000000000000" pitchFamily="2" charset="0"/>
              </a:rPr>
              <a:t>just </a:t>
            </a:r>
            <a:r>
              <a:rPr lang="en-GB" sz="4400" dirty="0">
                <a:solidFill>
                  <a:schemeClr val="bg1"/>
                </a:solidFill>
                <a:latin typeface="Poppins ExtraBold" panose="00000900000000000000" pitchFamily="2" charset="0"/>
                <a:cs typeface="Poppins ExtraBold" panose="00000900000000000000" pitchFamily="2" charset="0"/>
              </a:rPr>
              <a:t>needed to record my information first, then select the suitable job. After that, I started the chatbot. I can talk to it and also send it voice messages, and it can read the questions aloud.</a:t>
            </a:r>
            <a:endParaRPr lang="en-US" sz="4400" dirty="0">
              <a:solidFill>
                <a:schemeClr val="bg1"/>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3918477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TextBox 4"/>
          <p:cNvSpPr txBox="1"/>
          <p:nvPr/>
        </p:nvSpPr>
        <p:spPr>
          <a:xfrm>
            <a:off x="737370" y="1367293"/>
            <a:ext cx="1725658" cy="2016543"/>
          </a:xfrm>
          <a:prstGeom prst="rect">
            <a:avLst/>
          </a:prstGeom>
        </p:spPr>
        <p:txBody>
          <a:bodyPr lIns="50800" tIns="50800" rIns="50800" bIns="50800" rtlCol="0" anchor="ctr"/>
          <a:lstStyle/>
          <a:p>
            <a:pPr algn="ctr">
              <a:lnSpc>
                <a:spcPts val="2659"/>
              </a:lnSpc>
              <a:spcBef>
                <a:spcPct val="0"/>
              </a:spcBef>
            </a:pPr>
            <a:endParaRPr/>
          </a:p>
        </p:txBody>
      </p:sp>
      <p:pic>
        <p:nvPicPr>
          <p:cNvPr id="3" name="Picture 2">
            <a:extLst>
              <a:ext uri="{FF2B5EF4-FFF2-40B4-BE49-F238E27FC236}">
                <a16:creationId xmlns:a16="http://schemas.microsoft.com/office/drawing/2014/main" id="{0D7DBAA7-B1C9-496A-98A2-FC1CCF0C3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73542"/>
            <a:ext cx="13792200" cy="9739915"/>
          </a:xfrm>
          <a:prstGeom prst="rect">
            <a:avLst/>
          </a:prstGeom>
        </p:spPr>
      </p:pic>
    </p:spTree>
    <p:extLst>
      <p:ext uri="{BB962C8B-B14F-4D97-AF65-F5344CB8AC3E}">
        <p14:creationId xmlns:p14="http://schemas.microsoft.com/office/powerpoint/2010/main" val="1593054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6389FD-69E5-4C1D-827F-4AD9D2AD9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2" y="3383836"/>
            <a:ext cx="18271828" cy="10441045"/>
          </a:xfrm>
          <a:prstGeom prst="rect">
            <a:avLst/>
          </a:prstGeom>
        </p:spPr>
      </p:pic>
      <p:sp>
        <p:nvSpPr>
          <p:cNvPr id="8" name="TextBox 7">
            <a:extLst>
              <a:ext uri="{FF2B5EF4-FFF2-40B4-BE49-F238E27FC236}">
                <a16:creationId xmlns:a16="http://schemas.microsoft.com/office/drawing/2014/main" id="{D73C3D3D-C827-4ABF-A49A-0ECF9F6D86D0}"/>
              </a:ext>
            </a:extLst>
          </p:cNvPr>
          <p:cNvSpPr txBox="1"/>
          <p:nvPr/>
        </p:nvSpPr>
        <p:spPr>
          <a:xfrm>
            <a:off x="3657600" y="1409700"/>
            <a:ext cx="11340593" cy="923330"/>
          </a:xfrm>
          <a:prstGeom prst="rect">
            <a:avLst/>
          </a:prstGeom>
          <a:noFill/>
        </p:spPr>
        <p:txBody>
          <a:bodyPr wrap="square" rtlCol="0">
            <a:spAutoFit/>
          </a:bodyPr>
          <a:lstStyle/>
          <a:p>
            <a:pPr algn="ctr"/>
            <a:r>
              <a:rPr lang="en-GB" sz="5400" dirty="0">
                <a:solidFill>
                  <a:schemeClr val="bg1"/>
                </a:solidFill>
                <a:latin typeface="Poppins ExtraBold" panose="00000900000000000000" pitchFamily="2" charset="0"/>
                <a:cs typeface="Poppins ExtraBold" panose="00000900000000000000" pitchFamily="2" charset="0"/>
              </a:rPr>
              <a:t>And now look where I am</a:t>
            </a:r>
            <a:endParaRPr lang="en-US" sz="5400" dirty="0">
              <a:solidFill>
                <a:schemeClr val="bg1"/>
              </a:solidFill>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3961434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8" name="Thought Bubble: Cloud 7">
            <a:extLst>
              <a:ext uri="{FF2B5EF4-FFF2-40B4-BE49-F238E27FC236}">
                <a16:creationId xmlns:a16="http://schemas.microsoft.com/office/drawing/2014/main" id="{82837F96-FAF2-4C00-AD07-4A9470E1D7C5}"/>
              </a:ext>
            </a:extLst>
          </p:cNvPr>
          <p:cNvSpPr/>
          <p:nvPr/>
        </p:nvSpPr>
        <p:spPr>
          <a:xfrm>
            <a:off x="8063680" y="518160"/>
            <a:ext cx="7993381" cy="4625340"/>
          </a:xfrm>
          <a:prstGeom prst="cloudCallou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9016127-BF38-47A5-BB3B-F49B8E27D9D7}"/>
              </a:ext>
            </a:extLst>
          </p:cNvPr>
          <p:cNvSpPr txBox="1"/>
          <p:nvPr/>
        </p:nvSpPr>
        <p:spPr>
          <a:xfrm>
            <a:off x="9317171" y="1578383"/>
            <a:ext cx="5486400" cy="2554545"/>
          </a:xfrm>
          <a:prstGeom prst="rect">
            <a:avLst/>
          </a:prstGeom>
          <a:noFill/>
        </p:spPr>
        <p:txBody>
          <a:bodyPr wrap="square" rtlCol="0">
            <a:spAutoFit/>
          </a:bodyPr>
          <a:lstStyle/>
          <a:p>
            <a:r>
              <a:rPr lang="en-GB" sz="4000" dirty="0"/>
              <a:t>Last time ,I've received so many resumes, but it's hard to manually check each one.</a:t>
            </a:r>
            <a:endParaRPr lang="en-US" sz="4000" dirty="0"/>
          </a:p>
        </p:txBody>
      </p:sp>
      <p:pic>
        <p:nvPicPr>
          <p:cNvPr id="10" name="Picture 9">
            <a:extLst>
              <a:ext uri="{FF2B5EF4-FFF2-40B4-BE49-F238E27FC236}">
                <a16:creationId xmlns:a16="http://schemas.microsoft.com/office/drawing/2014/main" id="{3C4D100D-1F28-44B7-B3CE-E2A660A7DEF9}"/>
              </a:ext>
            </a:extLst>
          </p:cNvPr>
          <p:cNvPicPr>
            <a:picLocks noChangeAspect="1"/>
          </p:cNvPicPr>
          <p:nvPr/>
        </p:nvPicPr>
        <p:blipFill rotWithShape="1">
          <a:blip r:embed="rId3">
            <a:extLst>
              <a:ext uri="{28A0092B-C50C-407E-A947-70E740481C1C}">
                <a14:useLocalDpi xmlns:a14="http://schemas.microsoft.com/office/drawing/2010/main" val="0"/>
              </a:ext>
            </a:extLst>
          </a:blip>
          <a:srcRect l="14398" b="17978"/>
          <a:stretch/>
        </p:blipFill>
        <p:spPr>
          <a:xfrm>
            <a:off x="151380" y="7256585"/>
            <a:ext cx="2668020" cy="3089286"/>
          </a:xfrm>
          <a:prstGeom prst="rect">
            <a:avLst/>
          </a:prstGeom>
        </p:spPr>
      </p:pic>
      <p:pic>
        <p:nvPicPr>
          <p:cNvPr id="12" name="Picture 11">
            <a:extLst>
              <a:ext uri="{FF2B5EF4-FFF2-40B4-BE49-F238E27FC236}">
                <a16:creationId xmlns:a16="http://schemas.microsoft.com/office/drawing/2014/main" id="{5D87BD98-4B51-428D-91A9-ED2936AB1B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72400" y="5676900"/>
            <a:ext cx="3964334" cy="4885012"/>
          </a:xfrm>
          <a:prstGeom prst="rect">
            <a:avLst/>
          </a:prstGeom>
        </p:spPr>
      </p:pic>
    </p:spTree>
    <p:extLst>
      <p:ext uri="{BB962C8B-B14F-4D97-AF65-F5344CB8AC3E}">
        <p14:creationId xmlns:p14="http://schemas.microsoft.com/office/powerpoint/2010/main" val="495482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chemeClr val="tx2">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3061529" y="2937389"/>
            <a:ext cx="12164941" cy="4412223"/>
            <a:chOff x="0" y="0"/>
            <a:chExt cx="3203935" cy="1162067"/>
          </a:xfrm>
          <a:gradFill>
            <a:gsLst>
              <a:gs pos="0">
                <a:schemeClr val="tx2">
                  <a:lumMod val="75000"/>
                </a:schemeClr>
              </a:gs>
              <a:gs pos="100000">
                <a:schemeClr val="tx2">
                  <a:lumMod val="50000"/>
                </a:schemeClr>
              </a:gs>
            </a:gsLst>
            <a:path path="circle">
              <a:fillToRect l="100000" t="100000"/>
            </a:path>
          </a:gradFill>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grpFill/>
            <a:ln w="38100" cap="sq">
              <a:solidFill>
                <a:srgbClr val="FFFFFF"/>
              </a:solidFill>
              <a:prstDash val="solid"/>
              <a:miter/>
            </a:ln>
          </p:spPr>
        </p:sp>
        <p:sp>
          <p:nvSpPr>
            <p:cNvPr id="7" name="TextBox 7"/>
            <p:cNvSpPr txBox="1"/>
            <p:nvPr/>
          </p:nvSpPr>
          <p:spPr>
            <a:xfrm>
              <a:off x="0" y="-38100"/>
              <a:ext cx="3203935" cy="1200167"/>
            </a:xfrm>
            <a:prstGeom prst="rect">
              <a:avLst/>
            </a:prstGeom>
            <a:grpFill/>
          </p:spPr>
          <p:txBody>
            <a:bodyPr lIns="50800" tIns="50800" rIns="50800" bIns="50800" rtlCol="0" anchor="ctr"/>
            <a:lstStyle/>
            <a:p>
              <a:pPr algn="ctr">
                <a:lnSpc>
                  <a:spcPts val="2659"/>
                </a:lnSpc>
              </a:pPr>
              <a:endParaRPr/>
            </a:p>
          </p:txBody>
        </p:sp>
      </p:grpSp>
      <p:sp>
        <p:nvSpPr>
          <p:cNvPr id="8" name="TextBox 8"/>
          <p:cNvSpPr txBox="1"/>
          <p:nvPr/>
        </p:nvSpPr>
        <p:spPr>
          <a:xfrm>
            <a:off x="3332774" y="3934618"/>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dirty="0">
                <a:solidFill>
                  <a:srgbClr val="FFFFFF"/>
                </a:solidFill>
                <a:latin typeface="Open Sans Extra Bold"/>
              </a:rPr>
              <a:t>Demo Time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1137</Words>
  <Application>Microsoft Office PowerPoint</Application>
  <PresentationFormat>Custom</PresentationFormat>
  <Paragraphs>227</Paragraphs>
  <Slides>90</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Calibri</vt:lpstr>
      <vt:lpstr>29LT Bukra Bold</vt:lpstr>
      <vt:lpstr>Poppins</vt:lpstr>
      <vt:lpstr>Co Text Arabic Bold</vt:lpstr>
      <vt:lpstr>Open Sans Extra Bold</vt:lpstr>
      <vt:lpstr>29LT Bukra Bold Italic</vt:lpstr>
      <vt:lpstr>Arial</vt:lpstr>
      <vt:lpstr>Abadi</vt:lpstr>
      <vt:lpstr>Poppins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noor hossam</cp:lastModifiedBy>
  <cp:revision>72</cp:revision>
  <dcterms:created xsi:type="dcterms:W3CDTF">2006-08-16T00:00:00Z</dcterms:created>
  <dcterms:modified xsi:type="dcterms:W3CDTF">2024-06-10T20:58:22Z</dcterms:modified>
  <dc:identifier>DAGHij9GaJ0</dc:identifier>
</cp:coreProperties>
</file>